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7" r:id="rId3"/>
    <p:sldId id="322" r:id="rId4"/>
    <p:sldId id="324" r:id="rId5"/>
    <p:sldId id="325" r:id="rId6"/>
    <p:sldId id="333" r:id="rId7"/>
    <p:sldId id="300" r:id="rId8"/>
    <p:sldId id="369" r:id="rId9"/>
    <p:sldId id="302" r:id="rId10"/>
    <p:sldId id="375" r:id="rId11"/>
    <p:sldId id="271" r:id="rId12"/>
    <p:sldId id="353" r:id="rId13"/>
    <p:sldId id="377" r:id="rId14"/>
    <p:sldId id="335" r:id="rId15"/>
    <p:sldId id="376" r:id="rId16"/>
    <p:sldId id="274" r:id="rId17"/>
    <p:sldId id="331" r:id="rId18"/>
    <p:sldId id="378" r:id="rId19"/>
    <p:sldId id="310" r:id="rId20"/>
    <p:sldId id="277" r:id="rId21"/>
    <p:sldId id="342" r:id="rId22"/>
    <p:sldId id="367" r:id="rId23"/>
    <p:sldId id="362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0AA"/>
    <a:srgbClr val="3B5998"/>
    <a:srgbClr val="BA8CD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4" autoAdjust="0"/>
    <p:restoredTop sz="74532" autoAdjust="0"/>
  </p:normalViewPr>
  <p:slideViewPr>
    <p:cSldViewPr>
      <p:cViewPr>
        <p:scale>
          <a:sx n="70" d="100"/>
          <a:sy n="70" d="100"/>
        </p:scale>
        <p:origin x="-281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91BB055-7F10-4A30-AAB9-918A69DE62FE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FE27E8-EB55-4A95-954A-9876174B7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24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2848412-E04A-45E7-8B75-D5E4081747D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665B4DA-6219-492F-BF6F-B907DF5FB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1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5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67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0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B4DA-6219-492F-BF6F-B907DF5FBF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D95-E060-4637-A662-84B7F54D7320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E109-3625-47CC-A0B7-832B5CE202DF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560D-B6C1-4051-918B-228E02851003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19C-B597-4294-988B-69CE8907A5BA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BAB-5DA9-4B3B-8F78-D98082846C94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6A68-B4E0-44E6-9F0D-6B2529A01563}" type="datetime1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C74A-81D0-401E-988E-F54CD07946CD}" type="datetime1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357-8DA0-4BC4-BCBD-560568C13BE3}" type="datetime1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B891-D3D2-4C81-AF4F-E95B904D3EC4}" type="datetime1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B3D-C190-4505-94ED-ADE256EFEEEC}" type="datetime1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06D-B90E-4A6A-959B-641B41831C49}" type="datetime1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78B3-4D8F-4F45-8D1F-308B2638E0DA}" type="datetime1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BA69-3935-4ADE-93B3-4B533F7BF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15.gif"/><Relationship Id="rId12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6.jpeg"/><Relationship Id="rId10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microsoft.com/office/2007/relationships/hdphoto" Target="../media/hdphoto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microsoft.com/office/2007/relationships/hdphoto" Target="../media/hdphoto10.wdp"/><Relationship Id="rId18" Type="http://schemas.openxmlformats.org/officeDocument/2006/relationships/image" Target="../media/image49.jpeg"/><Relationship Id="rId3" Type="http://schemas.openxmlformats.org/officeDocument/2006/relationships/image" Target="../media/image41.png"/><Relationship Id="rId7" Type="http://schemas.microsoft.com/office/2007/relationships/hdphoto" Target="../media/hdphoto7.wdp"/><Relationship Id="rId12" Type="http://schemas.openxmlformats.org/officeDocument/2006/relationships/image" Target="../media/image46.jpeg"/><Relationship Id="rId17" Type="http://schemas.microsoft.com/office/2007/relationships/hdphoto" Target="../media/hdphoto12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8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45.jpeg"/><Relationship Id="rId19" Type="http://schemas.microsoft.com/office/2007/relationships/hdphoto" Target="../media/hdphoto13.wdp"/><Relationship Id="rId4" Type="http://schemas.openxmlformats.org/officeDocument/2006/relationships/image" Target="../media/image42.jpeg"/><Relationship Id="rId9" Type="http://schemas.microsoft.com/office/2007/relationships/hdphoto" Target="../media/hdphoto8.wdp"/><Relationship Id="rId1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5.gif"/><Relationship Id="rId5" Type="http://schemas.openxmlformats.org/officeDocument/2006/relationships/image" Target="../media/image20.jpe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EnCore: Private, Context-based Communication for Mobile Social Apps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162800" cy="17526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Paarijaat Aditya</a:t>
            </a:r>
            <a:r>
              <a:rPr lang="en-US" sz="2400" b="1" baseline="30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, Viktor Erdelyi</a:t>
            </a:r>
            <a:r>
              <a:rPr lang="en-US" sz="2400" b="1" baseline="3000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, Matthew Lentz</a:t>
            </a:r>
            <a:r>
              <a:rPr lang="en-US" sz="2400" b="1" baseline="30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Elaine Shi</a:t>
            </a:r>
            <a:r>
              <a:rPr lang="en-US" sz="2400" b="1" baseline="30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, Bobby Bhattacharjee</a:t>
            </a:r>
            <a:r>
              <a:rPr lang="en-US" sz="2400" b="1" baseline="30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, Peter Druschel</a:t>
            </a:r>
            <a:r>
              <a:rPr lang="en-US" sz="2400" b="1" baseline="30000" smtClean="0">
                <a:solidFill>
                  <a:schemeClr val="tx1"/>
                </a:solidFill>
              </a:rPr>
              <a:t>1</a:t>
            </a:r>
            <a:endParaRPr lang="en-US" sz="2400" smtClean="0">
              <a:solidFill>
                <a:schemeClr val="tx1"/>
              </a:solidFill>
            </a:endParaRPr>
          </a:p>
          <a:p>
            <a:endParaRPr lang="en-US" sz="2400"/>
          </a:p>
          <a:p>
            <a:r>
              <a:rPr lang="en-US" sz="2400" smtClean="0">
                <a:solidFill>
                  <a:schemeClr val="tx1"/>
                </a:solidFill>
              </a:rPr>
              <a:t>Max Planck Institute for Software Systems (MPI-SWS)</a:t>
            </a:r>
            <a:r>
              <a:rPr lang="en-US" sz="2400" b="1" baseline="30000">
                <a:solidFill>
                  <a:schemeClr val="tx1"/>
                </a:solidFill>
              </a:rPr>
              <a:t> 1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University of Maryland</a:t>
            </a:r>
            <a:r>
              <a:rPr lang="en-US" sz="2400" b="1" baseline="30000" smtClean="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715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MobiSys 2014,  17</a:t>
            </a:r>
            <a:r>
              <a:rPr lang="en-US" baseline="30000" smtClean="0"/>
              <a:t>th</a:t>
            </a:r>
            <a:r>
              <a:rPr lang="en-US" smtClean="0"/>
              <a:t> June 2014, Bretton Woods, NH, USA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064161" y="3581400"/>
            <a:ext cx="1860700" cy="5786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76986" y="1529586"/>
            <a:ext cx="2047875" cy="57607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9663" y="3200400"/>
            <a:ext cx="1966337" cy="12018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3276600" cy="868362"/>
          </a:xfrm>
        </p:spPr>
        <p:txBody>
          <a:bodyPr>
            <a:normAutofit/>
          </a:bodyPr>
          <a:lstStyle/>
          <a:p>
            <a:r>
              <a:rPr lang="en-US" sz="3400" b="1" smtClean="0"/>
              <a:t>Requirements</a:t>
            </a:r>
            <a:endParaRPr lang="en-US" sz="3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395" y="3346070"/>
            <a:ext cx="1752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EnCore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2567" y="1585099"/>
            <a:ext cx="2350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Social discovery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3644272"/>
            <a:ext cx="2072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Social sharing</a:t>
            </a:r>
            <a:endParaRPr lang="en-US" sz="220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99167" y="2590800"/>
            <a:ext cx="682667" cy="5348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04732" y="3867911"/>
            <a:ext cx="54609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45003" y="4495802"/>
            <a:ext cx="736831" cy="54899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664052" y="1066800"/>
            <a:ext cx="2794148" cy="528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10447" y="1098699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Secure encounters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38800" y="1905000"/>
            <a:ext cx="2819400" cy="10242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64052" y="1863804"/>
            <a:ext cx="2717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Events:</a:t>
            </a:r>
          </a:p>
          <a:p>
            <a:pPr algn="ctr"/>
            <a:r>
              <a:rPr lang="en-US" sz="2200" b="1" smtClean="0">
                <a:solidFill>
                  <a:schemeClr val="bg1"/>
                </a:solidFill>
              </a:rPr>
              <a:t>groups of socially relevant encounters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87851" y="3488895"/>
            <a:ext cx="3098949" cy="8669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45320" y="3511931"/>
            <a:ext cx="314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Secure communication between event members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594499" y="5105400"/>
            <a:ext cx="2794149" cy="86690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94500" y="5149702"/>
            <a:ext cx="279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Search &amp; organize content by events 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091417" y="5212573"/>
            <a:ext cx="1833444" cy="57862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1417" y="5275123"/>
            <a:ext cx="1833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Social tagging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10200" y="1748959"/>
            <a:ext cx="3276600" cy="135538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59" name="Left Brace 58"/>
          <p:cNvSpPr/>
          <p:nvPr/>
        </p:nvSpPr>
        <p:spPr>
          <a:xfrm>
            <a:off x="5061099" y="1219200"/>
            <a:ext cx="222837" cy="1274802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e 59"/>
          <p:cNvSpPr/>
          <p:nvPr/>
        </p:nvSpPr>
        <p:spPr>
          <a:xfrm>
            <a:off x="5068631" y="3505200"/>
            <a:ext cx="222837" cy="8177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Brace 60"/>
          <p:cNvSpPr/>
          <p:nvPr/>
        </p:nvSpPr>
        <p:spPr>
          <a:xfrm>
            <a:off x="5050466" y="5117802"/>
            <a:ext cx="222837" cy="8177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C:\Users\Administrator\AppData\Local\Microsoft\Windows\Temporary Internet Files\Content.IE5\XMQ6TMGW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08821"/>
            <a:ext cx="609600" cy="6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32" grpId="0" animBg="1"/>
      <p:bldP spid="32" grpId="1" animBg="1"/>
      <p:bldP spid="33" grpId="0"/>
      <p:bldP spid="33" grpId="1"/>
      <p:bldP spid="37" grpId="0" animBg="1"/>
      <p:bldP spid="38" grpId="0"/>
      <p:bldP spid="42" grpId="0" animBg="1"/>
      <p:bldP spid="43" grpId="0"/>
      <p:bldP spid="51" grpId="0" animBg="1"/>
      <p:bldP spid="8" grpId="0"/>
      <p:bldP spid="57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006" y="5582629"/>
            <a:ext cx="662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Identify relevant encounters using</a:t>
            </a:r>
          </a:p>
          <a:p>
            <a:pPr algn="ctr"/>
            <a:r>
              <a:rPr lang="en-US" sz="2800" smtClean="0"/>
              <a:t>contextual information</a:t>
            </a:r>
            <a:endParaRPr lang="en-US" sz="2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1" y="89848"/>
            <a:ext cx="4092178" cy="6611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7911" y="898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/>
              <a:t>Context</a:t>
            </a:r>
            <a:r>
              <a:rPr lang="en-US" sz="2800" smtClean="0"/>
              <a:t> App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6011" y="388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Encounters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6011" y="1239974"/>
            <a:ext cx="2988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Location &amp; Activity</a:t>
            </a:r>
            <a:endParaRPr lang="en-US" sz="2200" b="1"/>
          </a:p>
        </p:txBody>
      </p:sp>
      <p:sp>
        <p:nvSpPr>
          <p:cNvPr id="19" name="TextBox 18"/>
          <p:cNvSpPr txBox="1"/>
          <p:nvPr/>
        </p:nvSpPr>
        <p:spPr>
          <a:xfrm>
            <a:off x="4576011" y="1991833"/>
            <a:ext cx="197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Calendar</a:t>
            </a:r>
            <a:endParaRPr lang="en-US" sz="2200" b="1"/>
          </a:p>
        </p:txBody>
      </p:sp>
      <p:sp>
        <p:nvSpPr>
          <p:cNvPr id="20" name="TextBox 19"/>
          <p:cNvSpPr txBox="1"/>
          <p:nvPr/>
        </p:nvSpPr>
        <p:spPr>
          <a:xfrm>
            <a:off x="4576011" y="3124200"/>
            <a:ext cx="197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Events</a:t>
            </a:r>
            <a:endParaRPr lang="en-US" sz="2200" b="1"/>
          </a:p>
        </p:txBody>
      </p:sp>
      <p:sp>
        <p:nvSpPr>
          <p:cNvPr id="12" name="TextBox 11"/>
          <p:cNvSpPr txBox="1"/>
          <p:nvPr/>
        </p:nvSpPr>
        <p:spPr>
          <a:xfrm>
            <a:off x="4537911" y="617220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Time and Date</a:t>
            </a:r>
            <a:endParaRPr lang="en-US" sz="2400" b="1"/>
          </a:p>
        </p:txBody>
      </p:sp>
      <p:sp>
        <p:nvSpPr>
          <p:cNvPr id="5" name="Rounded Rectangle 4"/>
          <p:cNvSpPr/>
          <p:nvPr/>
        </p:nvSpPr>
        <p:spPr>
          <a:xfrm>
            <a:off x="80211" y="3809999"/>
            <a:ext cx="4457700" cy="2362201"/>
          </a:xfrm>
          <a:prstGeom prst="round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630" y="6074734"/>
            <a:ext cx="4484281" cy="672642"/>
          </a:xfrm>
          <a:prstGeom prst="round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51811" y="4068727"/>
            <a:ext cx="1295400" cy="0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75611" y="4191000"/>
            <a:ext cx="723900" cy="381000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52446" y="4197459"/>
            <a:ext cx="606249" cy="98414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311" y="358396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</a:rPr>
              <a:t>Duration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310" y="3581400"/>
            <a:ext cx="2162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</a:rPr>
              <a:t>Known contacts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8611" y="5478959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</a:rPr>
              <a:t>Unknown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80411" y="4431475"/>
            <a:ext cx="723900" cy="381000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868592" y="4197458"/>
            <a:ext cx="716819" cy="98414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645662" y="4731464"/>
            <a:ext cx="606249" cy="90733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570561" y="5562600"/>
            <a:ext cx="866900" cy="609600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52446" y="4191000"/>
            <a:ext cx="1199365" cy="994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01633" y="4157353"/>
            <a:ext cx="1369578" cy="7194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455812" y="4157352"/>
            <a:ext cx="1291399" cy="65512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2611" y="519790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</a:rPr>
              <a:t>In close proximity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8611" y="517665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</a:rPr>
              <a:t>Further away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68586" y="4748150"/>
            <a:ext cx="964374" cy="14359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901633" y="4731464"/>
            <a:ext cx="1369578" cy="4189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96115"/>
            <a:ext cx="6634406" cy="3584208"/>
          </a:xfrm>
          <a:prstGeom prst="round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26088" y="2896225"/>
            <a:ext cx="94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Julia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4224" y="2566839"/>
            <a:ext cx="111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>
                    <a:lumMod val="95000"/>
                  </a:schemeClr>
                </a:solidFill>
              </a:rPr>
              <a:t>You</a:t>
            </a:r>
            <a:endParaRPr lang="en-US" sz="2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47588" y="4436214"/>
            <a:ext cx="17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Unknown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52700" y="408670"/>
            <a:ext cx="4343400" cy="10242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42438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Events: groups of socially relevant encounters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447588" y="2893098"/>
            <a:ext cx="1516847" cy="2098001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568586" y="2057400"/>
            <a:ext cx="6203814" cy="2933699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37560" y="5582629"/>
            <a:ext cx="2660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Event 1 - discussion</a:t>
            </a:r>
            <a:endParaRPr lang="en-US" sz="2400" b="1"/>
          </a:p>
        </p:txBody>
      </p:sp>
      <p:sp>
        <p:nvSpPr>
          <p:cNvPr id="40" name="TextBox 39"/>
          <p:cNvSpPr txBox="1"/>
          <p:nvPr/>
        </p:nvSpPr>
        <p:spPr>
          <a:xfrm>
            <a:off x="4556961" y="5574268"/>
            <a:ext cx="337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Event 2: stay at the cafe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0330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6" grpId="0" uiExpand="1" build="allAtOnce"/>
      <p:bldP spid="18" grpId="0"/>
      <p:bldP spid="19" grpId="0"/>
      <p:bldP spid="20" grpId="0"/>
      <p:bldP spid="12" grpId="0"/>
      <p:bldP spid="5" grpId="0" animBg="1"/>
      <p:bldP spid="5" grpId="1" animBg="1"/>
      <p:bldP spid="14" grpId="0" animBg="1"/>
      <p:bldP spid="14" grpId="1" animBg="1"/>
      <p:bldP spid="31" grpId="0" animBg="1"/>
      <p:bldP spid="31" grpId="1" animBg="1"/>
      <p:bldP spid="41" grpId="0" animBg="1"/>
      <p:bldP spid="41" grpId="1" animBg="1"/>
      <p:bldP spid="6" grpId="0"/>
      <p:bldP spid="6" grpId="1"/>
      <p:bldP spid="9" grpId="0"/>
      <p:bldP spid="9" grpId="1"/>
      <p:bldP spid="13" grpId="0"/>
      <p:bldP spid="13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15" grpId="0" animBg="1"/>
      <p:bldP spid="15" grpId="1" animBg="1"/>
      <p:bldP spid="32" grpId="0" animBg="1"/>
      <p:bldP spid="32" grpId="1" animBg="1"/>
      <p:bldP spid="33" grpId="0" animBg="1"/>
      <p:bldP spid="33" grpId="1" animBg="1"/>
      <p:bldP spid="21" grpId="0"/>
      <p:bldP spid="21" grpId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36" grpId="0"/>
      <p:bldP spid="36" grpId="1"/>
      <p:bldP spid="37" grpId="0"/>
      <p:bldP spid="37" grpId="1"/>
      <p:bldP spid="38" grpId="0"/>
      <p:bldP spid="38" grpId="1"/>
      <p:bldP spid="11" grpId="0" animBg="1"/>
      <p:bldP spid="7" grpId="0"/>
      <p:bldP spid="39" grpId="0" animBg="1"/>
      <p:bldP spid="39" grpId="1" animBg="1"/>
      <p:bldP spid="17" grpId="0" animBg="1"/>
      <p:bldP spid="17" grpId="1" animBg="1"/>
      <p:bldP spid="25" grpId="0"/>
      <p:bldP spid="25" grpId="1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5801" y="4143242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Contextual info helps in identifying</a:t>
            </a:r>
          </a:p>
          <a:p>
            <a:pPr algn="ctr"/>
            <a:r>
              <a:rPr lang="en-US" sz="2800" smtClean="0"/>
              <a:t>relevant encounters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5609285" y="4724401"/>
            <a:ext cx="2108524" cy="5369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791200" y="3946525"/>
            <a:ext cx="17526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0" y="93834"/>
            <a:ext cx="4092178" cy="66117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11875"/>
            <a:ext cx="2133600" cy="365125"/>
          </a:xfrm>
        </p:spPr>
        <p:txBody>
          <a:bodyPr/>
          <a:lstStyle/>
          <a:p>
            <a:fld id="{DF47BA69-3935-4ADE-93B3-4B533F7BFEC2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110299"/>
            <a:ext cx="914400" cy="285591"/>
          </a:xfrm>
          <a:prstGeom prst="rect">
            <a:avLst/>
          </a:prstGeom>
          <a:solidFill>
            <a:srgbClr val="537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9" name="TextBox 8"/>
          <p:cNvSpPr txBox="1"/>
          <p:nvPr/>
        </p:nvSpPr>
        <p:spPr>
          <a:xfrm>
            <a:off x="1631732" y="3116376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4099736"/>
            <a:ext cx="1371600" cy="685800"/>
          </a:xfrm>
          <a:prstGeom prst="rect">
            <a:avLst/>
          </a:prstGeom>
          <a:noFill/>
          <a:ln w="317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4143242"/>
            <a:ext cx="1371600" cy="2236292"/>
          </a:xfrm>
          <a:prstGeom prst="rect">
            <a:avLst/>
          </a:prstGeom>
          <a:noFill/>
          <a:ln w="317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054919"/>
            <a:ext cx="1752600" cy="5595747"/>
          </a:xfrm>
          <a:prstGeom prst="rect">
            <a:avLst/>
          </a:prstGeom>
          <a:noFill/>
          <a:ln w="317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71625" y="3581400"/>
            <a:ext cx="1079282" cy="287548"/>
          </a:xfrm>
          <a:prstGeom prst="rect">
            <a:avLst/>
          </a:prstGeom>
          <a:solidFill>
            <a:srgbClr val="537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24" name="TextBox 23"/>
          <p:cNvSpPr txBox="1"/>
          <p:nvPr/>
        </p:nvSpPr>
        <p:spPr>
          <a:xfrm>
            <a:off x="1571625" y="3597326"/>
            <a:ext cx="1171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at cafe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91" y="1431921"/>
            <a:ext cx="4359209" cy="2355044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5891" y="4029988"/>
            <a:ext cx="1463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</a:rPr>
              <a:t>Discussion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3152" y="4765344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stay at the cafe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581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599" y="1832078"/>
            <a:ext cx="1388837" cy="758722"/>
          </a:xfrm>
          <a:prstGeom prst="rect">
            <a:avLst/>
          </a:pr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19399" y="4107358"/>
            <a:ext cx="1443771" cy="1074241"/>
          </a:xfrm>
          <a:prstGeom prst="rect">
            <a:avLst/>
          </a:pr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0767" y="5139736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FF00"/>
                </a:solidFill>
              </a:rPr>
              <a:t>?</a:t>
            </a:r>
            <a:endParaRPr lang="en-US" sz="3000" b="1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1981200"/>
            <a:ext cx="709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</a:rPr>
              <a:t>Julia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1832078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>
                    <a:lumMod val="95000"/>
                  </a:schemeClr>
                </a:solidFill>
              </a:rPr>
              <a:t>You</a:t>
            </a:r>
            <a:endParaRPr lang="en-US" sz="22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644384" y="5536092"/>
            <a:ext cx="19812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20584" y="5623128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</a:rPr>
              <a:t>Reading group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3877" y="3074313"/>
            <a:ext cx="1347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bg1"/>
                </a:solidFill>
              </a:rPr>
              <a:t>Unknown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89848"/>
            <a:ext cx="982640" cy="661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9964" y="102199"/>
            <a:ext cx="1278774" cy="661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3000" y="78448"/>
            <a:ext cx="1906964" cy="83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28750" y="2184769"/>
            <a:ext cx="4343400" cy="2159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57400" y="3399717"/>
            <a:ext cx="3663184" cy="12846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71625" y="1148547"/>
            <a:ext cx="866775" cy="604053"/>
          </a:xfrm>
          <a:prstGeom prst="roundRect">
            <a:avLst/>
          </a:prstGeom>
          <a:noFill/>
          <a:ln w="317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17" idx="3"/>
          </p:cNvCxnSpPr>
          <p:nvPr/>
        </p:nvCxnSpPr>
        <p:spPr>
          <a:xfrm>
            <a:off x="2438400" y="1450574"/>
            <a:ext cx="2057400" cy="530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47800" y="4781550"/>
            <a:ext cx="1203107" cy="1562100"/>
          </a:xfrm>
          <a:prstGeom prst="rect">
            <a:avLst/>
          </a:prstGeom>
          <a:noFill/>
          <a:ln w="317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50907" y="5536092"/>
            <a:ext cx="11484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82704" y="5302239"/>
            <a:ext cx="271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Others at the Cafe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2725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 animBg="1"/>
      <p:bldP spid="40" grpId="1" animBg="1"/>
      <p:bldP spid="39" grpId="0" animBg="1"/>
      <p:bldP spid="39" grpId="1" animBg="1"/>
      <p:bldP spid="5" grpId="0" animBg="1"/>
      <p:bldP spid="9" grpId="0"/>
      <p:bldP spid="12" grpId="0" animBg="1"/>
      <p:bldP spid="12" grpId="1" animBg="1"/>
      <p:bldP spid="12" grpId="2" animBg="1"/>
      <p:bldP spid="12" grpId="3" animBg="1"/>
      <p:bldP spid="21" grpId="0" animBg="1"/>
      <p:bldP spid="21" grpId="1" animBg="1"/>
      <p:bldP spid="8" grpId="0" animBg="1"/>
      <p:bldP spid="8" grpId="1" animBg="1"/>
      <p:bldP spid="8" grpId="2" animBg="1"/>
      <p:bldP spid="23" grpId="0" animBg="1"/>
      <p:bldP spid="24" grpId="0"/>
      <p:bldP spid="2" grpId="0" build="allAtOnce"/>
      <p:bldP spid="26" grpId="0" build="allAtOnce"/>
      <p:bldP spid="6" grpId="0" animBg="1"/>
      <p:bldP spid="6" grpId="1" animBg="1"/>
      <p:bldP spid="20" grpId="0" animBg="1"/>
      <p:bldP spid="20" grpId="1" animBg="1"/>
      <p:bldP spid="11" grpId="0"/>
      <p:bldP spid="11" grpId="1"/>
      <p:bldP spid="41" grpId="0" animBg="1"/>
      <p:bldP spid="41" grpId="1" animBg="1"/>
      <p:bldP spid="42" grpId="0" build="allAtOnce"/>
      <p:bldP spid="13" grpId="1" animBg="1"/>
      <p:bldP spid="13" grpId="2" animBg="1"/>
      <p:bldP spid="35" grpId="1" animBg="1"/>
      <p:bldP spid="35" grpId="2" animBg="1"/>
      <p:bldP spid="15" grpId="0" animBg="1"/>
      <p:bldP spid="15" grpId="1" animBg="1"/>
      <p:bldP spid="17" grpId="0" animBg="1"/>
      <p:bldP spid="17" grpId="1" animBg="1"/>
      <p:bldP spid="36" grpId="0" animBg="1"/>
      <p:bldP spid="36" grpId="1" animBg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064161" y="3581400"/>
            <a:ext cx="1860700" cy="5786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76986" y="1529586"/>
            <a:ext cx="2047875" cy="57607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9663" y="3200400"/>
            <a:ext cx="1966337" cy="12018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3276600" cy="868362"/>
          </a:xfrm>
        </p:spPr>
        <p:txBody>
          <a:bodyPr>
            <a:normAutofit/>
          </a:bodyPr>
          <a:lstStyle/>
          <a:p>
            <a:r>
              <a:rPr lang="en-US" sz="3400" b="1" smtClean="0"/>
              <a:t>Requirements</a:t>
            </a:r>
            <a:endParaRPr lang="en-US" sz="3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395" y="3346070"/>
            <a:ext cx="1752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EnCore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2567" y="1585099"/>
            <a:ext cx="2350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Social discovery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3644272"/>
            <a:ext cx="2072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Social sharing</a:t>
            </a:r>
            <a:endParaRPr lang="en-US" sz="220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99167" y="2590800"/>
            <a:ext cx="682667" cy="5348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04732" y="3867911"/>
            <a:ext cx="54609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45003" y="4495802"/>
            <a:ext cx="736831" cy="54899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664052" y="1066800"/>
            <a:ext cx="2794148" cy="528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10447" y="1098699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Secure Encounters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38800" y="1905000"/>
            <a:ext cx="2819400" cy="10242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64052" y="1863804"/>
            <a:ext cx="2717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Events:</a:t>
            </a:r>
          </a:p>
          <a:p>
            <a:pPr algn="ctr"/>
            <a:r>
              <a:rPr lang="en-US" sz="2200" b="1" smtClean="0">
                <a:solidFill>
                  <a:schemeClr val="bg1"/>
                </a:solidFill>
              </a:rPr>
              <a:t>groups of socially relevant encounters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87851" y="3488895"/>
            <a:ext cx="3098949" cy="8669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55953" y="3511931"/>
            <a:ext cx="314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Secure communication between event members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594499" y="5105400"/>
            <a:ext cx="2794149" cy="86690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94500" y="5149702"/>
            <a:ext cx="279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Search &amp; organize content by events 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091417" y="5212573"/>
            <a:ext cx="1833444" cy="57862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1417" y="5275123"/>
            <a:ext cx="1833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Social tagging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52732" y="3234068"/>
            <a:ext cx="3386468" cy="135538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59" name="Left Brace 58"/>
          <p:cNvSpPr/>
          <p:nvPr/>
        </p:nvSpPr>
        <p:spPr>
          <a:xfrm>
            <a:off x="5061099" y="1219200"/>
            <a:ext cx="222837" cy="1274802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e 59"/>
          <p:cNvSpPr/>
          <p:nvPr/>
        </p:nvSpPr>
        <p:spPr>
          <a:xfrm>
            <a:off x="5068631" y="3505200"/>
            <a:ext cx="222837" cy="8177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Brace 60"/>
          <p:cNvSpPr/>
          <p:nvPr/>
        </p:nvSpPr>
        <p:spPr>
          <a:xfrm>
            <a:off x="5050466" y="5117802"/>
            <a:ext cx="222837" cy="8177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C:\Users\Administrator\AppData\Local\Microsoft\Windows\Temporary Internet Files\Content.IE5\XMQ6TMGW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08821"/>
            <a:ext cx="609600" cy="6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AppData\Local\Microsoft\Windows\Temporary Internet Files\Content.IE5\XMQ6TMGW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51821"/>
            <a:ext cx="609600" cy="6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9" grpId="0"/>
      <p:bldP spid="9" grpId="1"/>
      <p:bldP spid="37" grpId="0" animBg="1"/>
      <p:bldP spid="37" grpId="1" animBg="1"/>
      <p:bldP spid="38" grpId="0"/>
      <p:bldP spid="38" grpId="1"/>
      <p:bldP spid="42" grpId="0" animBg="1"/>
      <p:bldP spid="43" grpId="0"/>
      <p:bldP spid="51" grpId="0" animBg="1"/>
      <p:bldP spid="8" grpId="0"/>
      <p:bldP spid="57" grpId="0" animBg="1"/>
      <p:bldP spid="60" grpId="0" animBg="1"/>
      <p:bldP spid="60" grpId="1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27411" y="457200"/>
            <a:ext cx="8259389" cy="8669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62400" y="2489751"/>
            <a:ext cx="1974357" cy="724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Secure </a:t>
            </a:r>
            <a:r>
              <a:rPr lang="en-US">
                <a:solidFill>
                  <a:schemeClr val="bg1"/>
                </a:solidFill>
              </a:rPr>
              <a:t>communication within ‘Events</a:t>
            </a:r>
            <a:r>
              <a:rPr lang="en-US" smtClean="0">
                <a:solidFill>
                  <a:schemeClr val="bg1"/>
                </a:solidFill>
              </a:rPr>
              <a:t>’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160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1. Create a group key and a folder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99285"/>
            <a:ext cx="460332" cy="619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37551"/>
            <a:ext cx="464667" cy="60887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962400" y="3450266"/>
            <a:ext cx="2535791" cy="0"/>
          </a:xfrm>
          <a:prstGeom prst="straightConnector1">
            <a:avLst/>
          </a:prstGeom>
          <a:ln w="508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07884" y="4089951"/>
            <a:ext cx="2535791" cy="19127"/>
          </a:xfrm>
          <a:prstGeom prst="straightConnector1">
            <a:avLst/>
          </a:prstGeom>
          <a:ln w="508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9224" y="2607847"/>
            <a:ext cx="233668" cy="4778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0" y="4005518"/>
            <a:ext cx="533400" cy="533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82" y="4008700"/>
            <a:ext cx="533400" cy="533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1" y="4281317"/>
            <a:ext cx="364701" cy="366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2" y="4281317"/>
            <a:ext cx="364701" cy="366163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1598375" y="2914620"/>
            <a:ext cx="975500" cy="889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2400" y="2567518"/>
            <a:ext cx="102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folder</a:t>
            </a:r>
          </a:p>
          <a:p>
            <a:pPr algn="ctr"/>
            <a:r>
              <a:rPr lang="en-US" b="1" smtClean="0"/>
              <a:t>url</a:t>
            </a:r>
            <a:endParaRPr lang="en-US" b="1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8893" y="1590121"/>
            <a:ext cx="294441" cy="60217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876800" y="2729954"/>
            <a:ext cx="29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+</a:t>
            </a:r>
            <a:endParaRPr lang="en-US" b="1"/>
          </a:p>
        </p:txBody>
      </p:sp>
      <p:pic>
        <p:nvPicPr>
          <p:cNvPr id="31" name="Content Placeholder 1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07148"/>
            <a:ext cx="443514" cy="4452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2541" y="2576739"/>
            <a:ext cx="293197" cy="599628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3962400" y="4280253"/>
            <a:ext cx="1974357" cy="72409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9224" y="4398349"/>
            <a:ext cx="233668" cy="47788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999790" y="4358020"/>
            <a:ext cx="102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folder</a:t>
            </a:r>
          </a:p>
          <a:p>
            <a:pPr algn="ctr"/>
            <a:r>
              <a:rPr lang="en-US" b="1" smtClean="0"/>
              <a:t>url</a:t>
            </a:r>
            <a:endParaRPr lang="en-US" b="1"/>
          </a:p>
        </p:txBody>
      </p:sp>
      <p:sp>
        <p:nvSpPr>
          <p:cNvPr id="53" name="TextBox 52"/>
          <p:cNvSpPr txBox="1"/>
          <p:nvPr/>
        </p:nvSpPr>
        <p:spPr>
          <a:xfrm>
            <a:off x="4876800" y="4520456"/>
            <a:ext cx="29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+</a:t>
            </a:r>
            <a:endParaRPr lang="en-US" b="1"/>
          </a:p>
        </p:txBody>
      </p:sp>
      <p:pic>
        <p:nvPicPr>
          <p:cNvPr id="45" name="Content Placeholder 10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45" y="4660109"/>
            <a:ext cx="443514" cy="4452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2066" y="4355836"/>
            <a:ext cx="293197" cy="5996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11901" y="420163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Julia</a:t>
            </a:r>
            <a:endParaRPr lang="en-US" b="1"/>
          </a:p>
        </p:txBody>
      </p:sp>
      <p:sp>
        <p:nvSpPr>
          <p:cNvPr id="54" name="TextBox 53"/>
          <p:cNvSpPr txBox="1"/>
          <p:nvPr/>
        </p:nvSpPr>
        <p:spPr>
          <a:xfrm>
            <a:off x="7293934" y="30809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Unknown</a:t>
            </a:r>
            <a:endParaRPr lang="en-US" b="1"/>
          </a:p>
        </p:txBody>
      </p:sp>
      <p:sp>
        <p:nvSpPr>
          <p:cNvPr id="26" name="TextBox 25"/>
          <p:cNvSpPr txBox="1"/>
          <p:nvPr/>
        </p:nvSpPr>
        <p:spPr>
          <a:xfrm>
            <a:off x="6158514" y="2223816"/>
            <a:ext cx="276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shared key with “unknown”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73259" y="4719970"/>
            <a:ext cx="248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shared key </a:t>
            </a:r>
            <a:r>
              <a:rPr lang="en-US" smtClean="0"/>
              <a:t>with “Julia”</a:t>
            </a: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85800" y="52210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2. Encrypt with the group key</a:t>
            </a:r>
          </a:p>
          <a:p>
            <a:pPr algn="ctr"/>
            <a:r>
              <a:rPr lang="en-US" smtClean="0"/>
              <a:t>and upload to the folder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16" y="2384745"/>
            <a:ext cx="701284" cy="7012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3418" y="4624344"/>
            <a:ext cx="279796" cy="5722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32" y="3429000"/>
            <a:ext cx="460332" cy="61906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362200" y="4090734"/>
            <a:ext cx="96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You</a:t>
            </a:r>
            <a:endParaRPr lang="en-US" b="1"/>
          </a:p>
        </p:txBody>
      </p:sp>
      <p:sp>
        <p:nvSpPr>
          <p:cNvPr id="6" name="Cloud 5"/>
          <p:cNvSpPr/>
          <p:nvPr/>
        </p:nvSpPr>
        <p:spPr>
          <a:xfrm>
            <a:off x="2135041" y="2209800"/>
            <a:ext cx="1446359" cy="105161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10305" y="5867400"/>
            <a:ext cx="308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During event creation</a:t>
            </a:r>
            <a:endParaRPr lang="en-US" sz="2400" b="1"/>
          </a:p>
        </p:txBody>
      </p:sp>
      <p:sp>
        <p:nvSpPr>
          <p:cNvPr id="22" name="TextBox 21"/>
          <p:cNvSpPr txBox="1"/>
          <p:nvPr/>
        </p:nvSpPr>
        <p:spPr>
          <a:xfrm>
            <a:off x="2971800" y="5867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While sharing documents</a:t>
            </a:r>
            <a:endParaRPr lang="en-US" sz="2400" b="1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35824" y="3565490"/>
            <a:ext cx="233668" cy="47788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143498" y="3481267"/>
            <a:ext cx="130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folder</a:t>
            </a:r>
          </a:p>
          <a:p>
            <a:pPr algn="ctr"/>
            <a:r>
              <a:rPr lang="en-US" smtClean="0"/>
              <a:t>url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31" y="2223816"/>
            <a:ext cx="745044" cy="4433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-1823" r="22121" b="33512"/>
          <a:stretch/>
        </p:blipFill>
        <p:spPr>
          <a:xfrm>
            <a:off x="5029734" y="3542827"/>
            <a:ext cx="401121" cy="443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5432" y="3601075"/>
            <a:ext cx="28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+</a:t>
            </a:r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124466" y="2667161"/>
            <a:ext cx="1056022" cy="2474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25641" y="2876553"/>
            <a:ext cx="1054847" cy="16324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86400" y="3798125"/>
            <a:ext cx="186307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  <p:bldP spid="11" grpId="1"/>
      <p:bldP spid="42" grpId="0"/>
      <p:bldP spid="42" grpId="1"/>
      <p:bldP spid="47" grpId="0"/>
      <p:bldP spid="47" grpId="1"/>
      <p:bldP spid="50" grpId="0" animBg="1"/>
      <p:bldP spid="50" grpId="1" animBg="1"/>
      <p:bldP spid="52" grpId="0"/>
      <p:bldP spid="52" grpId="1"/>
      <p:bldP spid="53" grpId="0"/>
      <p:bldP spid="53" grpId="1"/>
      <p:bldP spid="26" grpId="0"/>
      <p:bldP spid="26" grpId="1"/>
      <p:bldP spid="55" grpId="0"/>
      <p:bldP spid="55" grpId="1"/>
      <p:bldP spid="56" grpId="0"/>
      <p:bldP spid="6" grpId="0" animBg="1"/>
      <p:bldP spid="21" grpId="0"/>
      <p:bldP spid="6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064161" y="3581400"/>
            <a:ext cx="1860700" cy="5786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76986" y="1529586"/>
            <a:ext cx="2047875" cy="57607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9663" y="3200400"/>
            <a:ext cx="1966337" cy="12018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3276600" cy="868362"/>
          </a:xfrm>
        </p:spPr>
        <p:txBody>
          <a:bodyPr>
            <a:normAutofit/>
          </a:bodyPr>
          <a:lstStyle/>
          <a:p>
            <a:r>
              <a:rPr lang="en-US" sz="3400" b="1" smtClean="0"/>
              <a:t>Requirements</a:t>
            </a:r>
            <a:endParaRPr lang="en-US" sz="3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395" y="3346070"/>
            <a:ext cx="1752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EnCore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1301" y="1574466"/>
            <a:ext cx="2350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Social discovery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3644272"/>
            <a:ext cx="2072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Social sharing</a:t>
            </a:r>
            <a:endParaRPr lang="en-US" sz="220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99167" y="2590800"/>
            <a:ext cx="682667" cy="5348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04732" y="3867911"/>
            <a:ext cx="54609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45003" y="4495802"/>
            <a:ext cx="736831" cy="54899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664052" y="1066800"/>
            <a:ext cx="2794148" cy="528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10447" y="1098699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Secure Encounters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38800" y="1905000"/>
            <a:ext cx="2819400" cy="10242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64052" y="1863804"/>
            <a:ext cx="2717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Events:</a:t>
            </a:r>
          </a:p>
          <a:p>
            <a:pPr algn="ctr"/>
            <a:r>
              <a:rPr lang="en-US" sz="2200" b="1" smtClean="0">
                <a:solidFill>
                  <a:schemeClr val="bg1"/>
                </a:solidFill>
              </a:rPr>
              <a:t>groups of socially relevant encounters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87851" y="3488895"/>
            <a:ext cx="3131933" cy="8669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478440" y="3533197"/>
            <a:ext cx="329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Secure communication between event members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594499" y="5234765"/>
            <a:ext cx="2794149" cy="86690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94500" y="5279067"/>
            <a:ext cx="279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Search &amp; organize content by events 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091417" y="5212573"/>
            <a:ext cx="1833444" cy="57862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1417" y="5275123"/>
            <a:ext cx="1833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Social tagging</a:t>
            </a:r>
          </a:p>
        </p:txBody>
      </p:sp>
      <p:sp>
        <p:nvSpPr>
          <p:cNvPr id="59" name="Left Brace 58"/>
          <p:cNvSpPr/>
          <p:nvPr/>
        </p:nvSpPr>
        <p:spPr>
          <a:xfrm>
            <a:off x="5061099" y="1219200"/>
            <a:ext cx="222837" cy="1274802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e 59"/>
          <p:cNvSpPr/>
          <p:nvPr/>
        </p:nvSpPr>
        <p:spPr>
          <a:xfrm>
            <a:off x="5068631" y="3505200"/>
            <a:ext cx="222837" cy="8177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Brace 60"/>
          <p:cNvSpPr/>
          <p:nvPr/>
        </p:nvSpPr>
        <p:spPr>
          <a:xfrm>
            <a:off x="5050466" y="5247167"/>
            <a:ext cx="222837" cy="8177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C:\Users\Administrator\AppData\Local\Microsoft\Windows\Temporary Internet Files\Content.IE5\XMQ6TMGW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08821"/>
            <a:ext cx="609600" cy="6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AppData\Local\Microsoft\Windows\Temporary Internet Files\Content.IE5\XMQ6TMGW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51821"/>
            <a:ext cx="609600" cy="6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istrator\AppData\Local\Microsoft\Windows\Temporary Internet Files\Content.IE5\XMQ6TMGW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28" y="3388056"/>
            <a:ext cx="609600" cy="6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0447" y="4738048"/>
            <a:ext cx="27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In the paper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35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/>
      <p:bldP spid="43" grpId="1"/>
      <p:bldP spid="51" grpId="0" animBg="1"/>
      <p:bldP spid="51" grpId="1" animBg="1"/>
      <p:bldP spid="8" grpId="0"/>
      <p:bldP spid="8" grpId="1"/>
      <p:bldP spid="61" grpId="0" animBg="1"/>
      <p:bldP spid="61" grpId="1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Evaluation – live deployments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55944" cy="48006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Clr>
                <a:schemeClr val="tx1"/>
              </a:buClr>
              <a:buNone/>
            </a:pPr>
            <a:r>
              <a:rPr lang="en-US" sz="2400" b="1" smtClean="0">
                <a:solidFill>
                  <a:srgbClr val="0070C0"/>
                </a:solidFill>
              </a:rPr>
              <a:t>4</a:t>
            </a:r>
            <a:r>
              <a:rPr lang="en-US" sz="2400" smtClean="0"/>
              <a:t> </a:t>
            </a:r>
            <a:r>
              <a:rPr lang="en-US" sz="2400" b="1" smtClean="0">
                <a:solidFill>
                  <a:srgbClr val="0070C0"/>
                </a:solidFill>
              </a:rPr>
              <a:t>deployments</a:t>
            </a:r>
            <a:r>
              <a:rPr lang="en-US" sz="2400" smtClean="0"/>
              <a:t> over 1 year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b="1" smtClean="0">
                <a:solidFill>
                  <a:srgbClr val="0070C0"/>
                </a:solidFill>
              </a:rPr>
              <a:t>‘rooted’ devices</a:t>
            </a:r>
            <a:r>
              <a:rPr lang="en-US" sz="2400" smtClean="0"/>
              <a:t> running </a:t>
            </a:r>
            <a:r>
              <a:rPr lang="en-US" sz="2400"/>
              <a:t>the </a:t>
            </a:r>
            <a:r>
              <a:rPr lang="en-US" sz="2400" i="1"/>
              <a:t>Context</a:t>
            </a:r>
            <a:r>
              <a:rPr lang="en-US" sz="2400"/>
              <a:t> </a:t>
            </a:r>
            <a:r>
              <a:rPr lang="en-US" sz="2400" smtClean="0"/>
              <a:t>app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b="1" smtClean="0">
                <a:solidFill>
                  <a:srgbClr val="0070C0"/>
                </a:solidFill>
              </a:rPr>
              <a:t>35 researchers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070C0"/>
                </a:solidFill>
              </a:rPr>
              <a:t>up to 2 weeks</a:t>
            </a:r>
            <a:r>
              <a:rPr lang="en-US" sz="2400" smtClean="0"/>
              <a:t> @ MPI-SWS</a:t>
            </a:r>
            <a:endParaRPr lang="en-US" sz="2400" b="1" smtClean="0">
              <a:solidFill>
                <a:srgbClr val="0070C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400" smtClean="0"/>
              <a:t>           and               as </a:t>
            </a:r>
            <a:r>
              <a:rPr lang="en-US" sz="2400"/>
              <a:t>the storage </a:t>
            </a:r>
            <a:r>
              <a:rPr lang="en-US" sz="2400" smtClean="0"/>
              <a:t>backend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smtClean="0"/>
              <a:t>Integrated in the </a:t>
            </a:r>
            <a:r>
              <a:rPr lang="en-US" sz="2400"/>
              <a:t>	</a:t>
            </a:r>
            <a:r>
              <a:rPr lang="en-US" sz="2400" smtClean="0"/>
              <a:t>		   </a:t>
            </a:r>
            <a:r>
              <a:rPr lang="en-US" sz="2400" b="1" smtClean="0">
                <a:solidFill>
                  <a:srgbClr val="0070C0"/>
                </a:solidFill>
              </a:rPr>
              <a:t>‘share’ menu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"/>
          <a:stretch/>
        </p:blipFill>
        <p:spPr>
          <a:xfrm>
            <a:off x="6172200" y="1371600"/>
            <a:ext cx="2578100" cy="1746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13144" y="3200400"/>
            <a:ext cx="257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MPI-SWS, Saarbrucken</a:t>
            </a:r>
            <a:endParaRPr lang="en-US" sz="2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30094"/>
            <a:ext cx="546440" cy="546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" y="3452688"/>
            <a:ext cx="701252" cy="701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5" r="4800" b="67668"/>
          <a:stretch/>
        </p:blipFill>
        <p:spPr>
          <a:xfrm>
            <a:off x="3057579" y="4394633"/>
            <a:ext cx="2505021" cy="1929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93029" y="4331732"/>
            <a:ext cx="583169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714197"/>
            <a:ext cx="1512029" cy="2442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3200" y="626006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/>
              <a:t>Context</a:t>
            </a:r>
            <a:r>
              <a:rPr lang="en-US" sz="2000" smtClean="0"/>
              <a:t> app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950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1" b="27667"/>
          <a:stretch/>
        </p:blipFill>
        <p:spPr bwMode="auto">
          <a:xfrm>
            <a:off x="5486400" y="682975"/>
            <a:ext cx="2544248" cy="183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3276600" cy="1143000"/>
          </a:xfrm>
        </p:spPr>
        <p:txBody>
          <a:bodyPr>
            <a:normAutofit/>
          </a:bodyPr>
          <a:lstStyle/>
          <a:p>
            <a:r>
              <a:rPr lang="en-US" smtClean="0"/>
              <a:t>Usage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70560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smtClean="0"/>
              <a:t>128 events, 400 posts</a:t>
            </a:r>
          </a:p>
          <a:p>
            <a:pPr>
              <a:spcBef>
                <a:spcPts val="0"/>
              </a:spcBef>
            </a:pPr>
            <a:r>
              <a:rPr lang="en-US" sz="2400" smtClean="0"/>
              <a:t>Mostly photos and text</a:t>
            </a:r>
            <a:endParaRPr lang="en-US" sz="280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/>
          </a:p>
          <a:p>
            <a:pPr>
              <a:spcBef>
                <a:spcPts val="0"/>
              </a:spcBef>
            </a:pPr>
            <a:endParaRPr lang="en-US" sz="2400" smtClean="0"/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spcBef>
                <a:spcPts val="0"/>
              </a:spcBef>
            </a:pPr>
            <a:endParaRPr lang="en-US" sz="2400" smtClean="0"/>
          </a:p>
          <a:p>
            <a:pPr>
              <a:spcBef>
                <a:spcPts val="0"/>
              </a:spcBef>
            </a:pP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67048" y="407313"/>
            <a:ext cx="2962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/>
              <a:t>Types of events created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1"/>
            <a:ext cx="1762347" cy="1321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3810001"/>
            <a:ext cx="169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Karaoke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0800" y="3835921"/>
            <a:ext cx="124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Lunch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38400"/>
            <a:ext cx="991320" cy="13217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6200" y="38337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Bus ride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35626"/>
            <a:ext cx="991320" cy="1321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52400" y="579138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Lecture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33853"/>
            <a:ext cx="1762347" cy="13217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0199" y="5802019"/>
            <a:ext cx="176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Meetings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57" y="3881250"/>
            <a:ext cx="1240467" cy="19225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59566" y="5831568"/>
            <a:ext cx="150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“Free food!”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98" y="2681271"/>
            <a:ext cx="1981588" cy="11203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05400" y="3797918"/>
            <a:ext cx="215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Taking a break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467600" y="308746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</a:rPr>
              <a:t>“Coffee </a:t>
            </a:r>
          </a:p>
          <a:p>
            <a:pPr algn="ctr"/>
            <a:r>
              <a:rPr lang="en-US" sz="2000" b="1" smtClean="0">
                <a:solidFill>
                  <a:srgbClr val="0070C0"/>
                </a:solidFill>
              </a:rPr>
              <a:t>anyone?”</a:t>
            </a:r>
            <a:endParaRPr lang="en-US" sz="2000" b="1">
              <a:solidFill>
                <a:srgbClr val="0070C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24" y="4423760"/>
            <a:ext cx="1814288" cy="1360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81419" y="5832543"/>
            <a:ext cx="183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KVM bug – help!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61638"/>
            <a:ext cx="1509231" cy="11319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29000" y="58171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Reading group</a:t>
            </a:r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31" y="2732567"/>
            <a:ext cx="1320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14" grpId="0"/>
      <p:bldP spid="16" grpId="0"/>
      <p:bldP spid="18" grpId="0"/>
      <p:bldP spid="19" grpId="0"/>
      <p:bldP spid="21" grpId="0"/>
      <p:bldP spid="23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mtClean="0"/>
              <a:t>Users </a:t>
            </a:r>
            <a:r>
              <a:rPr lang="en-US" b="1" smtClean="0"/>
              <a:t>automatically resolved conflicts</a:t>
            </a:r>
            <a:endParaRPr lang="en-US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mtClean="0"/>
              <a:t>(multiple events for a single gathering)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mtClean="0"/>
              <a:t>Conversations </a:t>
            </a:r>
            <a:r>
              <a:rPr lang="en-US"/>
              <a:t>within events continued </a:t>
            </a:r>
            <a:endParaRPr lang="en-US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mtClean="0"/>
              <a:t>even </a:t>
            </a:r>
            <a:r>
              <a:rPr lang="en-US" b="1"/>
              <a:t>after the actual gathering </a:t>
            </a:r>
            <a:r>
              <a:rPr lang="en-US" b="1" smtClean="0"/>
              <a:t>ended</a:t>
            </a:r>
            <a:endParaRPr lang="en-US" b="1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User feedback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19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381000" y="1625286"/>
            <a:ext cx="3657600" cy="16668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/>
              <a:t>“Can I install it on my </a:t>
            </a:r>
            <a:r>
              <a:rPr lang="en-US" sz="2400" b="1" smtClean="0"/>
              <a:t>phone?”</a:t>
            </a:r>
            <a:endParaRPr lang="en-US" sz="2400" b="1"/>
          </a:p>
        </p:txBody>
      </p:sp>
      <p:sp>
        <p:nvSpPr>
          <p:cNvPr id="8" name="Cloud Callout 7"/>
          <p:cNvSpPr/>
          <p:nvPr/>
        </p:nvSpPr>
        <p:spPr>
          <a:xfrm>
            <a:off x="4343400" y="1508604"/>
            <a:ext cx="4495800" cy="19002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/>
              <a:t>“Please integrate this with WhatsApp and Gmail!”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533400" y="4038600"/>
            <a:ext cx="35052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/>
              <a:t>“Can you make it </a:t>
            </a:r>
            <a:r>
              <a:rPr lang="en-US" sz="2400" b="1" smtClean="0"/>
              <a:t>automatically create events?”</a:t>
            </a:r>
            <a:endParaRPr lang="en-US" sz="2000" b="1"/>
          </a:p>
        </p:txBody>
      </p:sp>
      <p:sp>
        <p:nvSpPr>
          <p:cNvPr id="12" name="Cloud 11"/>
          <p:cNvSpPr/>
          <p:nvPr/>
        </p:nvSpPr>
        <p:spPr>
          <a:xfrm>
            <a:off x="4344867" y="3837687"/>
            <a:ext cx="4494333" cy="21187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“I would rather share pics via this app, than to write an email!”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social </a:t>
            </a:r>
            <a:r>
              <a:rPr lang="en-US"/>
              <a:t>a</a:t>
            </a:r>
            <a:r>
              <a:rPr lang="en-US" smtClean="0"/>
              <a:t>pps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000" smtClean="0"/>
              <a:t>Provide services based on users’ location, activity, nearby users</a:t>
            </a:r>
            <a:endParaRPr lang="en-US" sz="3000"/>
          </a:p>
          <a:p>
            <a:pPr marL="0" indent="0">
              <a:buNone/>
            </a:pPr>
            <a:endParaRPr lang="en-US" sz="3000" smtClean="0"/>
          </a:p>
          <a:p>
            <a:pPr marL="0" indent="0">
              <a:buNone/>
            </a:pPr>
            <a:endParaRPr lang="en-US" sz="3000"/>
          </a:p>
        </p:txBody>
      </p:sp>
      <p:sp>
        <p:nvSpPr>
          <p:cNvPr id="5" name="TextBox 4"/>
          <p:cNvSpPr txBox="1"/>
          <p:nvPr/>
        </p:nvSpPr>
        <p:spPr>
          <a:xfrm>
            <a:off x="152400" y="4460671"/>
            <a:ext cx="289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mtClean="0"/>
              <a:t>Social discovery</a:t>
            </a:r>
          </a:p>
          <a:p>
            <a:pPr algn="ctr"/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Discover </a:t>
            </a: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relevant nearby 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4460671"/>
            <a:ext cx="274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mtClean="0"/>
              <a:t>Social sharing</a:t>
            </a:r>
          </a:p>
          <a:p>
            <a:pPr algn="ctr"/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 content with nearby people</a:t>
            </a:r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4460671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mtClean="0"/>
              <a:t>Social tagging</a:t>
            </a:r>
          </a:p>
          <a:p>
            <a:pPr algn="ctr"/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 and organize content by </a:t>
            </a:r>
          </a:p>
          <a:p>
            <a:pPr algn="ctr"/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context</a:t>
            </a:r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99592"/>
            <a:ext cx="2133600" cy="1600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15731"/>
            <a:ext cx="877825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8612" r="13148" b="8612"/>
          <a:stretch/>
        </p:blipFill>
        <p:spPr>
          <a:xfrm>
            <a:off x="3763692" y="2718568"/>
            <a:ext cx="1722708" cy="167487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28152"/>
            <a:ext cx="2022375" cy="2022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 r="15432"/>
          <a:stretch/>
        </p:blipFill>
        <p:spPr>
          <a:xfrm>
            <a:off x="6302021" y="3599692"/>
            <a:ext cx="1057145" cy="77866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2338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00200" y="4526368"/>
            <a:ext cx="5794690" cy="1278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95400" y="2438400"/>
            <a:ext cx="6629400" cy="166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113318"/>
            <a:ext cx="4495800" cy="13715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b="1" smtClean="0"/>
              <a:t>Mobile social apps introduce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2600" b="1" smtClean="0"/>
              <a:t>significant privacy challenges</a:t>
            </a:r>
            <a:endParaRPr lang="en-US" sz="2600" smtClean="0"/>
          </a:p>
          <a:p>
            <a:pPr marL="0" indent="0">
              <a:spcBef>
                <a:spcPts val="0"/>
              </a:spcBef>
              <a:buNone/>
            </a:pPr>
            <a:endParaRPr lang="en-US" sz="26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54" y="4860850"/>
            <a:ext cx="689291" cy="68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89517"/>
            <a:ext cx="768981" cy="851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2567764"/>
            <a:ext cx="6477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EnCore:</a:t>
            </a:r>
          </a:p>
          <a:p>
            <a:pPr algn="ctr"/>
            <a:r>
              <a:rPr lang="en-US" sz="2600" b="1">
                <a:solidFill>
                  <a:schemeClr val="bg1"/>
                </a:solidFill>
              </a:rPr>
              <a:t>platform that enables rich mobile social apps </a:t>
            </a:r>
          </a:p>
          <a:p>
            <a:pPr algn="ctr">
              <a:spcAft>
                <a:spcPts val="1800"/>
              </a:spcAft>
            </a:pPr>
            <a:r>
              <a:rPr lang="en-US" sz="2600" b="1">
                <a:solidFill>
                  <a:schemeClr val="bg1"/>
                </a:solidFill>
              </a:rPr>
              <a:t>while putting </a:t>
            </a:r>
            <a:r>
              <a:rPr lang="en-US" sz="2600" b="1" smtClean="0">
                <a:solidFill>
                  <a:schemeClr val="bg1"/>
                </a:solidFill>
              </a:rPr>
              <a:t>user in </a:t>
            </a:r>
            <a:r>
              <a:rPr lang="en-US" sz="2600" b="1">
                <a:solidFill>
                  <a:schemeClr val="bg1"/>
                </a:solidFill>
              </a:rPr>
              <a:t>control of their privacy</a:t>
            </a:r>
            <a:r>
              <a:rPr lang="en-US" sz="260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8932" y="4654099"/>
            <a:ext cx="556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FF00"/>
                </a:solidFill>
              </a:rPr>
              <a:t>Users found it </a:t>
            </a:r>
            <a:r>
              <a:rPr lang="en-US" sz="2600" b="1" smtClean="0">
                <a:solidFill>
                  <a:srgbClr val="FFFF00"/>
                </a:solidFill>
              </a:rPr>
              <a:t>useful </a:t>
            </a:r>
            <a:r>
              <a:rPr lang="en-US" sz="2600" b="1">
                <a:solidFill>
                  <a:srgbClr val="FFFF00"/>
                </a:solidFill>
              </a:rPr>
              <a:t>and found </a:t>
            </a:r>
          </a:p>
          <a:p>
            <a:pPr algn="ctr">
              <a:spcAft>
                <a:spcPts val="1200"/>
              </a:spcAft>
            </a:pPr>
            <a:r>
              <a:rPr lang="en-US" sz="2600" b="1">
                <a:solidFill>
                  <a:srgbClr val="FFFF00"/>
                </a:solidFill>
              </a:rPr>
              <a:t>creative uses that we didn’t </a:t>
            </a:r>
            <a:r>
              <a:rPr lang="en-US" sz="2600" b="1" smtClean="0">
                <a:solidFill>
                  <a:srgbClr val="FFFF00"/>
                </a:solidFill>
              </a:rPr>
              <a:t>anticipate!</a:t>
            </a:r>
            <a:endParaRPr lang="en-US" sz="2600" b="1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6009167"/>
            <a:ext cx="617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mobilesystems.mpi-sws.org/encore</a:t>
            </a:r>
            <a:endParaRPr lang="en-US" sz="20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3" grpId="0" build="p"/>
      <p:bldP spid="11" grpId="0"/>
      <p:bldP spid="1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Sharing over individual encounters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978385" y="2057400"/>
            <a:ext cx="4498045" cy="0"/>
          </a:xfrm>
          <a:prstGeom prst="line">
            <a:avLst/>
          </a:prstGeom>
          <a:ln w="381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35617" y="1600200"/>
            <a:ext cx="509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smtClean="0"/>
              <a:t>Past </a:t>
            </a:r>
            <a:r>
              <a:rPr lang="en-US" sz="2200"/>
              <a:t>Encounter </a:t>
            </a:r>
            <a:endParaRPr lang="en-US" sz="2200" smtClean="0"/>
          </a:p>
          <a:p>
            <a:pPr algn="ctr"/>
            <a:r>
              <a:rPr lang="en-US" sz="2200" smtClean="0"/>
              <a:t>(</a:t>
            </a:r>
            <a:r>
              <a:rPr lang="en-US" sz="2200" b="1">
                <a:solidFill>
                  <a:srgbClr val="00B050"/>
                </a:solidFill>
              </a:rPr>
              <a:t>EncounterID</a:t>
            </a:r>
            <a:r>
              <a:rPr lang="en-US" sz="2200"/>
              <a:t> &amp; </a:t>
            </a:r>
            <a:r>
              <a:rPr lang="en-US" sz="2200" b="1">
                <a:solidFill>
                  <a:srgbClr val="FF0000"/>
                </a:solidFill>
              </a:rPr>
              <a:t>shared-secret</a:t>
            </a:r>
            <a:r>
              <a:rPr lang="en-US" sz="2200"/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030" y="2831068"/>
            <a:ext cx="2362200" cy="1200329"/>
          </a:xfrm>
          <a:prstGeom prst="rect">
            <a:avLst/>
          </a:prstGeom>
          <a:noFill/>
          <a:ln w="254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Hi, I met you in the Cafe today. Here is the link to the video I mentioned.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230" y="41264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Message Encrypted with</a:t>
            </a:r>
            <a:r>
              <a:rPr lang="en-US" b="1" smtClean="0">
                <a:solidFill>
                  <a:srgbClr val="FF0000"/>
                </a:solidFill>
              </a:rPr>
              <a:t> shared-secret</a:t>
            </a:r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54517" y="2838271"/>
            <a:ext cx="2362200" cy="1200329"/>
          </a:xfrm>
          <a:prstGeom prst="wedgeRoundRectCallout">
            <a:avLst>
              <a:gd name="adj1" fmla="val -20631"/>
              <a:gd name="adj2" fmla="val -84518"/>
              <a:gd name="adj3" fmla="val 16667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30" y="3733800"/>
            <a:ext cx="455375" cy="457200"/>
          </a:xfrm>
        </p:spPr>
      </p:pic>
      <p:cxnSp>
        <p:nvCxnSpPr>
          <p:cNvPr id="11" name="Elbow Connector 10"/>
          <p:cNvCxnSpPr>
            <a:endCxn id="15" idx="1"/>
          </p:cNvCxnSpPr>
          <p:nvPr/>
        </p:nvCxnSpPr>
        <p:spPr>
          <a:xfrm rot="16200000" flipH="1">
            <a:off x="968408" y="4677714"/>
            <a:ext cx="669668" cy="44037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3431" y="5048071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Email to </a:t>
            </a:r>
            <a:r>
              <a:rPr lang="en-US" b="1" smtClean="0">
                <a:solidFill>
                  <a:srgbClr val="00B050"/>
                </a:solidFill>
              </a:rPr>
              <a:t>EncounterID</a:t>
            </a:r>
            <a:r>
              <a:rPr lang="en-US" b="1" smtClean="0"/>
              <a:t>@mailinator.com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9630" y="332996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Query messages for</a:t>
            </a:r>
          </a:p>
          <a:p>
            <a:pPr algn="ctr"/>
            <a:r>
              <a:rPr lang="en-US" b="1" smtClean="0">
                <a:solidFill>
                  <a:srgbClr val="00B050"/>
                </a:solidFill>
              </a:rPr>
              <a:t>EncounterID</a:t>
            </a:r>
            <a:r>
              <a:rPr lang="en-US" b="1" smtClean="0"/>
              <a:t>@mailinator.com</a:t>
            </a:r>
            <a:endParaRPr lang="en-US" b="1">
              <a:solidFill>
                <a:srgbClr val="00B050"/>
              </a:solidFill>
            </a:endParaRPr>
          </a:p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162230" y="2514600"/>
            <a:ext cx="0" cy="72750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62230" y="4038600"/>
            <a:ext cx="0" cy="72750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5830" y="52578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/>
          <p:cNvSpPr/>
          <p:nvPr/>
        </p:nvSpPr>
        <p:spPr>
          <a:xfrm>
            <a:off x="6171630" y="4824105"/>
            <a:ext cx="2362200" cy="119569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30" y="5029200"/>
            <a:ext cx="1808363" cy="5874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52530" y="6019800"/>
            <a:ext cx="331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 commercial disposable </a:t>
            </a:r>
          </a:p>
          <a:p>
            <a:pPr algn="ctr"/>
            <a:r>
              <a:rPr lang="en-US" smtClean="0"/>
              <a:t>email service</a:t>
            </a:r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18" y="1600200"/>
            <a:ext cx="551512" cy="7416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53" y="1696107"/>
            <a:ext cx="551447" cy="7225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47" y="3430544"/>
            <a:ext cx="693049" cy="779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SDDR is optimized for power efficiency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smtClean="0"/>
              <a:t>Handshake protocol is non-interactive</a:t>
            </a:r>
          </a:p>
          <a:p>
            <a:r>
              <a:rPr lang="en-US" sz="2400" smtClean="0"/>
              <a:t>Handshake info. encoded on Bluetooth low energy (BLE) advertisements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65" y="4432271"/>
            <a:ext cx="372499" cy="596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62" y="4432078"/>
            <a:ext cx="401390" cy="643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49" y="3581400"/>
            <a:ext cx="464301" cy="5192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4211597"/>
            <a:ext cx="252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Device in sleep mode</a:t>
            </a:r>
          </a:p>
          <a:p>
            <a:r>
              <a:rPr lang="en-US"/>
              <a:t>CPU </a:t>
            </a:r>
            <a:r>
              <a:rPr lang="en-US" smtClean="0"/>
              <a:t>asleep</a:t>
            </a:r>
          </a:p>
          <a:p>
            <a:r>
              <a:rPr lang="en-US" smtClean="0"/>
              <a:t>Broadcasting BLE adv.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1" y="420987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mtClean="0"/>
              <a:t>Device awake</a:t>
            </a:r>
          </a:p>
          <a:p>
            <a:pPr algn="r"/>
            <a:r>
              <a:rPr lang="en-US"/>
              <a:t>CPU </a:t>
            </a:r>
            <a:r>
              <a:rPr lang="en-US" smtClean="0"/>
              <a:t>awake</a:t>
            </a:r>
            <a:endParaRPr lang="en-US" b="1" smtClean="0"/>
          </a:p>
          <a:p>
            <a:pPr algn="r"/>
            <a:r>
              <a:rPr lang="en-US" smtClean="0"/>
              <a:t>Discovering BLE adv.</a:t>
            </a:r>
          </a:p>
          <a:p>
            <a:pPr algn="r"/>
            <a:r>
              <a:rPr lang="en-US" smtClean="0"/>
              <a:t>Forming encounters</a:t>
            </a:r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48" y="4429917"/>
            <a:ext cx="604960" cy="604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5760" y="5879068"/>
            <a:ext cx="32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Advertising rate: few seconds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5879068"/>
            <a:ext cx="25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Discovery rate: ~15 sec</a:t>
            </a:r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389496" y="2819400"/>
            <a:ext cx="3935104" cy="685800"/>
            <a:chOff x="2389496" y="2895600"/>
            <a:chExt cx="3935104" cy="685800"/>
          </a:xfrm>
        </p:grpSpPr>
        <p:grpSp>
          <p:nvGrpSpPr>
            <p:cNvPr id="39" name="Group 38"/>
            <p:cNvGrpSpPr/>
            <p:nvPr/>
          </p:nvGrpSpPr>
          <p:grpSpPr>
            <a:xfrm>
              <a:off x="2389496" y="2895600"/>
              <a:ext cx="3935104" cy="685800"/>
              <a:chOff x="2694296" y="2895600"/>
              <a:chExt cx="3935104" cy="685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770496" y="2895600"/>
                <a:ext cx="3810000" cy="685800"/>
              </a:xfrm>
              <a:prstGeom prst="rect">
                <a:avLst/>
              </a:prstGeom>
              <a:noFill/>
              <a:ln w="444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694296" y="2936544"/>
                <a:ext cx="2057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mtClean="0"/>
                  <a:t>Diffie-Hellman  for</a:t>
                </a:r>
              </a:p>
              <a:p>
                <a:pPr algn="ctr"/>
                <a:r>
                  <a:rPr lang="en-US" sz="1600" b="1" smtClean="0"/>
                  <a:t>shared- secret</a:t>
                </a:r>
                <a:endParaRPr lang="en-US" sz="1600" b="1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572000" y="2936544"/>
                <a:ext cx="2057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smtClean="0"/>
                  <a:t>Bloom filter for</a:t>
                </a:r>
              </a:p>
              <a:p>
                <a:pPr algn="ctr"/>
                <a:r>
                  <a:rPr lang="en-US" sz="1600" b="1"/>
                  <a:t>s</a:t>
                </a:r>
                <a:r>
                  <a:rPr lang="en-US" sz="1600" b="1" smtClean="0"/>
                  <a:t>elective linkability</a:t>
                </a:r>
                <a:endParaRPr lang="en-US" sz="1600" b="1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4397992" y="2895600"/>
              <a:ext cx="0" cy="6858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3581400" y="3747448"/>
            <a:ext cx="328494" cy="72473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30670" y="3733800"/>
            <a:ext cx="337282" cy="75203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65208" y="2985448"/>
            <a:ext cx="344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SDDR’s BLE advertisement</a:t>
            </a: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30670" y="4002137"/>
            <a:ext cx="1417730" cy="141773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572000" y="3731714"/>
            <a:ext cx="1942342" cy="1942342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507328" y="4017871"/>
            <a:ext cx="1417730" cy="141773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48658" y="3747448"/>
            <a:ext cx="1942342" cy="1942342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81400"/>
            <a:ext cx="464301" cy="519284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165237" y="4593178"/>
            <a:ext cx="525818" cy="338554"/>
            <a:chOff x="3165237" y="4593178"/>
            <a:chExt cx="525818" cy="338554"/>
          </a:xfrm>
        </p:grpSpPr>
        <p:sp>
          <p:nvSpPr>
            <p:cNvPr id="29" name="Rectangle 28"/>
            <p:cNvSpPr/>
            <p:nvPr/>
          </p:nvSpPr>
          <p:spPr>
            <a:xfrm>
              <a:off x="3188338" y="4593178"/>
              <a:ext cx="461485" cy="338554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65237" y="4593178"/>
              <a:ext cx="52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/>
                <a:t>Adv</a:t>
              </a:r>
              <a:endParaRPr lang="en-US" b="1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50430" y="4584414"/>
            <a:ext cx="525818" cy="354938"/>
            <a:chOff x="5050430" y="4584414"/>
            <a:chExt cx="525818" cy="354938"/>
          </a:xfrm>
        </p:grpSpPr>
        <p:sp>
          <p:nvSpPr>
            <p:cNvPr id="35" name="Rectangle 34"/>
            <p:cNvSpPr/>
            <p:nvPr/>
          </p:nvSpPr>
          <p:spPr>
            <a:xfrm>
              <a:off x="5061054" y="4584414"/>
              <a:ext cx="461485" cy="338554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50430" y="4600798"/>
              <a:ext cx="52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/>
                <a:t>Adv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7243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6" grpId="0"/>
      <p:bldP spid="25" grpId="0"/>
      <p:bldP spid="43" grpId="0"/>
      <p:bldP spid="43" grpId="1"/>
      <p:bldP spid="44" grpId="0" animBg="1"/>
      <p:bldP spid="45" grpId="0" animBg="1"/>
      <p:bldP spid="48" grpId="0" animBg="1"/>
      <p:bldP spid="48" grpId="1" animBg="1"/>
      <p:bldP spid="49" grpId="0" animBg="1"/>
      <p:bldP spid="4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535"/>
            <a:ext cx="9144000" cy="49400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072603"/>
            <a:ext cx="2209800" cy="5052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34200" y="1066800"/>
            <a:ext cx="2209800" cy="5052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8174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8627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55" y="3045049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91" y="3219046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65" y="267537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22" y="1680284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98" y="4256792"/>
            <a:ext cx="588185" cy="527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75" y="147426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1" y="1254827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84" y="1342316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90" y="1641302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2699042" y="237066"/>
            <a:ext cx="3746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Sitting in a cafe</a:t>
            </a:r>
            <a:endParaRPr lang="en-US" sz="4400" b="1">
              <a:ln w="1270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174557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>
                    <a:lumMod val="95000"/>
                  </a:schemeClr>
                </a:solidFill>
              </a:rPr>
              <a:t>You</a:t>
            </a:r>
            <a:endParaRPr lang="en-US" sz="2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2631757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>
                    <a:lumMod val="95000"/>
                  </a:schemeClr>
                </a:solidFill>
              </a:rPr>
              <a:t>Julia</a:t>
            </a:r>
            <a:endParaRPr lang="en-US" sz="2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9971" y="4765357"/>
            <a:ext cx="1658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>
                    <a:lumMod val="95000"/>
                  </a:schemeClr>
                </a:solidFill>
              </a:rPr>
              <a:t>Unknown</a:t>
            </a:r>
            <a:endParaRPr lang="en-US" sz="2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3058" y="1371600"/>
            <a:ext cx="102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Steve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18468" y="1214735"/>
            <a:ext cx="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John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98778" y="1673982"/>
            <a:ext cx="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Andy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4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42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4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535"/>
            <a:ext cx="9144000" cy="49400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8174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8627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55" y="3045049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91" y="3219046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65" y="267537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22" y="1680284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99" y="4256792"/>
            <a:ext cx="521614" cy="4676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Rectangle 77"/>
          <p:cNvSpPr/>
          <p:nvPr/>
        </p:nvSpPr>
        <p:spPr>
          <a:xfrm>
            <a:off x="540163" y="237066"/>
            <a:ext cx="80638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“Hey, I came across this article </a:t>
            </a:r>
            <a:r>
              <a:rPr lang="en-US" sz="4400" b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...”</a:t>
            </a:r>
            <a:endParaRPr lang="en-US" sz="4400" b="1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248901" y="1975386"/>
            <a:ext cx="2323167" cy="3053814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75" y="147426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1" y="1254827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84" y="1342316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90" y="1641302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486400" y="2174557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>
                    <a:lumMod val="95000"/>
                  </a:schemeClr>
                </a:solidFill>
              </a:rPr>
              <a:t>You</a:t>
            </a:r>
            <a:endParaRPr lang="en-US" sz="2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1038" y="2631757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>
                    <a:lumMod val="95000"/>
                  </a:schemeClr>
                </a:solidFill>
              </a:rPr>
              <a:t>Julia</a:t>
            </a:r>
            <a:endParaRPr lang="en-US" sz="2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3058" y="1371600"/>
            <a:ext cx="102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Steve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18468" y="1214735"/>
            <a:ext cx="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John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98778" y="1673982"/>
            <a:ext cx="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Andy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8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5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535"/>
            <a:ext cx="9144000" cy="49400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8174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48627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75" y="147426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1" y="1254827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84" y="1342316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90" y="1641302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8" y="2541062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51" y="243840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55" y="1484998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04" y="154383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99" y="4256792"/>
            <a:ext cx="521614" cy="4676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Rounded Rectangle 72"/>
          <p:cNvSpPr/>
          <p:nvPr/>
        </p:nvSpPr>
        <p:spPr>
          <a:xfrm>
            <a:off x="77969" y="1174532"/>
            <a:ext cx="8991600" cy="3702267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6249" y="228600"/>
            <a:ext cx="75116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 forgot my book in the cafe...</a:t>
            </a:r>
            <a:r>
              <a:rPr lang="en-US" sz="4400" b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”</a:t>
            </a:r>
            <a:endParaRPr lang="en-US" sz="4400" b="1">
              <a:ln w="12700">
                <a:solidFill>
                  <a:srgbClr val="7030A0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1371600"/>
            <a:ext cx="102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Steve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8468" y="1214735"/>
            <a:ext cx="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John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1748135"/>
            <a:ext cx="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Andy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2555557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>
                    <a:lumMod val="95000"/>
                  </a:schemeClr>
                </a:solidFill>
              </a:rPr>
              <a:t>Julia</a:t>
            </a:r>
            <a:endParaRPr lang="en-US" sz="2600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0"/>
      <p:bldP spid="28" grpId="0"/>
      <p:bldP spid="29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535"/>
            <a:ext cx="9144000" cy="49400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6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3414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1027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75" y="162666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61" y="1407227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84" y="1494716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90" y="167640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8" y="2845862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51" y="274320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55" y="1637398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40" y="1696230"/>
            <a:ext cx="372669" cy="3340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99" y="4409192"/>
            <a:ext cx="521614" cy="4676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6" name="Rounded Rectangle 115"/>
          <p:cNvSpPr/>
          <p:nvPr/>
        </p:nvSpPr>
        <p:spPr>
          <a:xfrm>
            <a:off x="77969" y="1295400"/>
            <a:ext cx="8991600" cy="40386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2438399" y="2030314"/>
            <a:ext cx="2143765" cy="3075086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19600" y="4495800"/>
            <a:ext cx="4543196" cy="144780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15140" y="4648199"/>
            <a:ext cx="4676255" cy="1046440"/>
          </a:xfrm>
          <a:prstGeom prst="rect">
            <a:avLst/>
          </a:prstGeom>
          <a:noFill/>
          <a:effectLst>
            <a:outerShdw blurRad="50800" dist="50800" dir="5400000" sx="86000" sy="86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1680000" sx="101000" sy="101000" algn="l" rotWithShape="0">
                    <a:prstClr val="black"/>
                  </a:outerShdw>
                </a:effectLst>
              </a:rPr>
              <a:t>Discover friends and strangers</a:t>
            </a:r>
          </a:p>
          <a:p>
            <a:pPr>
              <a:spcAft>
                <a:spcPts val="1200"/>
              </a:spcAft>
            </a:pPr>
            <a:r>
              <a:rPr lang="en-US" sz="2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1680000" sx="101000" sy="101000" algn="l" rotWithShape="0">
                    <a:prstClr val="black"/>
                  </a:outerShdw>
                </a:effectLst>
              </a:rPr>
              <a:t>Form socially relevant groups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3058" y="1371600"/>
            <a:ext cx="102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Steve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8468" y="1214735"/>
            <a:ext cx="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John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8778" y="1595735"/>
            <a:ext cx="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Andy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2555557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>
                    <a:lumMod val="95000"/>
                  </a:schemeClr>
                </a:solidFill>
              </a:rPr>
              <a:t>Julia</a:t>
            </a:r>
            <a:endParaRPr lang="en-US" sz="2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5344" y="381000"/>
            <a:ext cx="8393643" cy="155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4729" y="443805"/>
            <a:ext cx="819487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Goal: enable rich functionality while </a:t>
            </a:r>
          </a:p>
          <a:p>
            <a:pPr algn="ctr"/>
            <a:r>
              <a:rPr lang="en-US" sz="4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protecting user privacy</a:t>
            </a:r>
            <a:endParaRPr lang="en-US" sz="4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9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7" grpId="0" animBg="1"/>
      <p:bldP spid="27" grpId="0"/>
      <p:bldP spid="28" grpId="0"/>
      <p:bldP spid="29" grpId="0"/>
      <p:bldP spid="30" grpId="0"/>
      <p:bldP spid="3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 t="27337" r="10100" b="29228"/>
          <a:stretch/>
        </p:blipFill>
        <p:spPr>
          <a:xfrm rot="10800000">
            <a:off x="7427026" y="4444430"/>
            <a:ext cx="235923" cy="432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117603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Via short range radio</a:t>
            </a:r>
            <a:endParaRPr lang="en-US" sz="2200" smtClean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 t="27337" r="10100" b="29228"/>
          <a:stretch/>
        </p:blipFill>
        <p:spPr>
          <a:xfrm>
            <a:off x="5733929" y="4430754"/>
            <a:ext cx="235923" cy="43236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579395" y="4146332"/>
            <a:ext cx="22454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smtClean="0"/>
              <a:t>Discover presence  </a:t>
            </a:r>
          </a:p>
          <a:p>
            <a:pPr algn="ctr">
              <a:spcAft>
                <a:spcPts val="1200"/>
              </a:spcAft>
            </a:pPr>
            <a:r>
              <a:rPr lang="en-US" sz="2000" smtClean="0"/>
              <a:t>Exchange a key</a:t>
            </a: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Implementing mobile social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mtClean="0"/>
              <a:t>Via app provider</a:t>
            </a:r>
            <a:endParaRPr lang="en-US" sz="2400"/>
          </a:p>
          <a:p>
            <a:pPr marL="0" indent="0" algn="ctr">
              <a:buNone/>
            </a:pPr>
            <a:endParaRPr lang="en-US" sz="2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78644"/>
            <a:ext cx="522467" cy="702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214455"/>
            <a:ext cx="522405" cy="68453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328033" y="2895602"/>
            <a:ext cx="215433" cy="125073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592396" y="2921554"/>
            <a:ext cx="261201" cy="124066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74170"/>
            <a:ext cx="522467" cy="7026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95" y="4192268"/>
            <a:ext cx="522405" cy="6845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-1823" r="22121" b="33512"/>
          <a:stretch/>
        </p:blipFill>
        <p:spPr>
          <a:xfrm>
            <a:off x="5410200" y="4459954"/>
            <a:ext cx="338391" cy="3739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-1823" r="22121" b="33512"/>
          <a:stretch/>
        </p:blipFill>
        <p:spPr>
          <a:xfrm>
            <a:off x="7655626" y="4456305"/>
            <a:ext cx="338391" cy="37397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6082863" y="4648200"/>
            <a:ext cx="1184508" cy="0"/>
          </a:xfrm>
          <a:prstGeom prst="line">
            <a:avLst/>
          </a:prstGeom>
          <a:ln w="31750">
            <a:solidFill>
              <a:srgbClr val="0070C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536066" y="2971800"/>
            <a:ext cx="20138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/>
              <a:t>Info uploaded</a:t>
            </a:r>
          </a:p>
          <a:p>
            <a:pPr algn="ctr"/>
            <a:r>
              <a:rPr lang="en-US" sz="2000" smtClean="0"/>
              <a:t>Location</a:t>
            </a:r>
          </a:p>
          <a:p>
            <a:pPr algn="ctr"/>
            <a:r>
              <a:rPr lang="en-US" sz="2000" smtClean="0"/>
              <a:t>Activity</a:t>
            </a:r>
          </a:p>
          <a:p>
            <a:pPr algn="ctr"/>
            <a:r>
              <a:rPr lang="en-US" sz="2000" smtClean="0"/>
              <a:t>Content</a:t>
            </a:r>
          </a:p>
          <a:p>
            <a:pPr algn="ctr"/>
            <a:r>
              <a:rPr lang="en-US" sz="2000" smtClean="0"/>
              <a:t>Social profile</a:t>
            </a:r>
            <a:endParaRPr lang="en-US" sz="200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19" y="3469146"/>
            <a:ext cx="449535" cy="449535"/>
          </a:xfrm>
          <a:prstGeom prst="rect">
            <a:avLst/>
          </a:prstGeom>
        </p:spPr>
      </p:pic>
      <p:pic>
        <p:nvPicPr>
          <p:cNvPr id="53" name="Content Placeholder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59" y="3791287"/>
            <a:ext cx="353628" cy="35504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28600" y="5257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/>
              <a:t>Sensitive info </a:t>
            </a:r>
            <a:r>
              <a:rPr lang="en-US" sz="2200"/>
              <a:t>shared </a:t>
            </a:r>
            <a:endParaRPr lang="en-US" sz="2200" smtClean="0"/>
          </a:p>
          <a:p>
            <a:pPr algn="ctr"/>
            <a:r>
              <a:rPr lang="en-US" sz="2200" smtClean="0"/>
              <a:t>with </a:t>
            </a:r>
            <a:r>
              <a:rPr lang="en-US" sz="2200"/>
              <a:t>app </a:t>
            </a:r>
            <a:r>
              <a:rPr lang="en-US" sz="2200" smtClean="0"/>
              <a:t>provider</a:t>
            </a:r>
            <a:endParaRPr lang="en-US" sz="2200"/>
          </a:p>
        </p:txBody>
      </p:sp>
      <p:sp>
        <p:nvSpPr>
          <p:cNvPr id="57" name="TextBox 56"/>
          <p:cNvSpPr txBox="1"/>
          <p:nvPr/>
        </p:nvSpPr>
        <p:spPr>
          <a:xfrm>
            <a:off x="4724400" y="5433235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/>
              <a:t>Tracking </a:t>
            </a:r>
            <a:r>
              <a:rPr lang="en-US" sz="2200"/>
              <a:t>via </a:t>
            </a:r>
            <a:r>
              <a:rPr lang="en-US" sz="2200" smtClean="0"/>
              <a:t>Bluetooth</a:t>
            </a:r>
            <a:endParaRPr lang="en-US" sz="2200"/>
          </a:p>
        </p:txBody>
      </p:sp>
      <p:sp>
        <p:nvSpPr>
          <p:cNvPr id="63" name="TextBox 62"/>
          <p:cNvSpPr txBox="1"/>
          <p:nvPr/>
        </p:nvSpPr>
        <p:spPr>
          <a:xfrm>
            <a:off x="4648200" y="2593049"/>
            <a:ext cx="174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encrypted content shared via cloud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800" y="1176039"/>
            <a:ext cx="4331525" cy="3929361"/>
          </a:xfrm>
          <a:prstGeom prst="round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01533" y="1833632"/>
            <a:ext cx="3113267" cy="11201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/>
          <p:cNvSpPr/>
          <p:nvPr/>
        </p:nvSpPr>
        <p:spPr>
          <a:xfrm>
            <a:off x="6134384" y="1963236"/>
            <a:ext cx="1255147" cy="66123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938244" y="2767487"/>
            <a:ext cx="1816016" cy="1236777"/>
          </a:xfrm>
          <a:custGeom>
            <a:avLst/>
            <a:gdLst>
              <a:gd name="connsiteX0" fmla="*/ 0 w 1377537"/>
              <a:gd name="connsiteY0" fmla="*/ 926281 h 938156"/>
              <a:gd name="connsiteX1" fmla="*/ 688768 w 1377537"/>
              <a:gd name="connsiteY1" fmla="*/ 6 h 938156"/>
              <a:gd name="connsiteX2" fmla="*/ 1377537 w 1377537"/>
              <a:gd name="connsiteY2" fmla="*/ 938156 h 93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537" h="938156">
                <a:moveTo>
                  <a:pt x="0" y="926281"/>
                </a:moveTo>
                <a:cubicBezTo>
                  <a:pt x="229589" y="462154"/>
                  <a:pt x="459179" y="-1973"/>
                  <a:pt x="688768" y="6"/>
                </a:cubicBezTo>
                <a:cubicBezTo>
                  <a:pt x="918357" y="1985"/>
                  <a:pt x="1147947" y="470070"/>
                  <a:pt x="1377537" y="938156"/>
                </a:cubicBezTo>
              </a:path>
            </a:pathLst>
          </a:custGeom>
          <a:noFill/>
          <a:ln w="3175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5250767"/>
            <a:ext cx="609600" cy="7411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5257195"/>
            <a:ext cx="653901" cy="7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/>
      <p:bldP spid="3" grpId="0" build="p"/>
      <p:bldP spid="3" grpId="1" build="p"/>
      <p:bldP spid="51" grpId="0"/>
      <p:bldP spid="51" grpId="1"/>
      <p:bldP spid="56" grpId="0"/>
      <p:bldP spid="56" grpId="1"/>
      <p:bldP spid="57" grpId="0"/>
      <p:bldP spid="63" grpId="0"/>
      <p:bldP spid="7" grpId="0" animBg="1"/>
      <p:bldP spid="13" grpId="0" animBg="1"/>
      <p:bldP spid="13" grpId="1" animBg="1"/>
      <p:bldP spid="5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064161" y="3581400"/>
            <a:ext cx="1860700" cy="5786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76986" y="1529586"/>
            <a:ext cx="2047875" cy="57607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9663" y="3200400"/>
            <a:ext cx="1966337" cy="12018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3276600" cy="868362"/>
          </a:xfrm>
        </p:spPr>
        <p:txBody>
          <a:bodyPr>
            <a:normAutofit/>
          </a:bodyPr>
          <a:lstStyle/>
          <a:p>
            <a:r>
              <a:rPr lang="en-US" sz="3400" b="1" smtClean="0"/>
              <a:t>Requirements</a:t>
            </a:r>
            <a:endParaRPr lang="en-US" sz="3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395" y="3346070"/>
            <a:ext cx="1752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EnCore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1301" y="1574466"/>
            <a:ext cx="2350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Social Discovery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3644272"/>
            <a:ext cx="2072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Social sharing</a:t>
            </a:r>
            <a:endParaRPr lang="en-US" sz="220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99167" y="2590800"/>
            <a:ext cx="682667" cy="5348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04732" y="3867911"/>
            <a:ext cx="54609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45003" y="4495802"/>
            <a:ext cx="736831" cy="54899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637471" y="1066800"/>
            <a:ext cx="2794148" cy="528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83866" y="1098699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Secure encounters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38800" y="1905000"/>
            <a:ext cx="2819400" cy="10242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64052" y="1863804"/>
            <a:ext cx="2717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Events:</a:t>
            </a:r>
          </a:p>
          <a:p>
            <a:pPr algn="ctr"/>
            <a:r>
              <a:rPr lang="en-US" sz="2200" b="1" smtClean="0">
                <a:solidFill>
                  <a:schemeClr val="bg1"/>
                </a:solidFill>
              </a:rPr>
              <a:t>groups of socially relevant encounters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87851" y="3488895"/>
            <a:ext cx="3079348" cy="8669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00691" y="3501661"/>
            <a:ext cx="320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Secure communication between event members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594499" y="5105400"/>
            <a:ext cx="2794149" cy="86690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94500" y="5149702"/>
            <a:ext cx="279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Search &amp; organize content by events 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091417" y="5212573"/>
            <a:ext cx="1833444" cy="57862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1417" y="5275123"/>
            <a:ext cx="1833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Social tagging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53000" y="102427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Our previous work: SDDR</a:t>
            </a:r>
            <a:endParaRPr lang="en-US" sz="2200" i="1" smtClean="0">
              <a:solidFill>
                <a:srgbClr val="0000FF"/>
              </a:solidFill>
            </a:endParaRPr>
          </a:p>
          <a:p>
            <a:pPr algn="ctr"/>
            <a:r>
              <a:rPr lang="en-US" sz="2200" i="1" smtClean="0">
                <a:solidFill>
                  <a:srgbClr val="0000FF"/>
                </a:solidFill>
              </a:rPr>
              <a:t>[To appear: Usenix Security ‘14]</a:t>
            </a:r>
            <a:endParaRPr lang="en-US" sz="2200" i="1">
              <a:solidFill>
                <a:srgbClr val="0000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334000" y="955344"/>
            <a:ext cx="3407734" cy="70863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59" name="Left Brace 58"/>
          <p:cNvSpPr/>
          <p:nvPr/>
        </p:nvSpPr>
        <p:spPr>
          <a:xfrm>
            <a:off x="5061099" y="1219200"/>
            <a:ext cx="222837" cy="1274802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Brace 59"/>
          <p:cNvSpPr/>
          <p:nvPr/>
        </p:nvSpPr>
        <p:spPr>
          <a:xfrm>
            <a:off x="5068631" y="3505200"/>
            <a:ext cx="222837" cy="8177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Brace 60"/>
          <p:cNvSpPr/>
          <p:nvPr/>
        </p:nvSpPr>
        <p:spPr>
          <a:xfrm>
            <a:off x="5050466" y="5123474"/>
            <a:ext cx="222837" cy="8177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88934" y="1789909"/>
            <a:ext cx="3429000" cy="2782091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59659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This talk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4500" y="6019800"/>
            <a:ext cx="27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In the paper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5964866" y="543580"/>
            <a:ext cx="21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Background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0972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7" grpId="0"/>
      <p:bldP spid="9" grpId="0"/>
      <p:bldP spid="9" grpId="1"/>
      <p:bldP spid="28" grpId="0" animBg="1"/>
      <p:bldP spid="31" grpId="0"/>
      <p:bldP spid="32" grpId="0" animBg="1"/>
      <p:bldP spid="32" grpId="1" animBg="1"/>
      <p:bldP spid="33" grpId="0"/>
      <p:bldP spid="33" grpId="1"/>
      <p:bldP spid="37" grpId="0" animBg="1"/>
      <p:bldP spid="37" grpId="1" animBg="1"/>
      <p:bldP spid="38" grpId="0"/>
      <p:bldP spid="38" grpId="1"/>
      <p:bldP spid="42" grpId="0" animBg="1"/>
      <p:bldP spid="42" grpId="1" animBg="1"/>
      <p:bldP spid="43" grpId="0"/>
      <p:bldP spid="43" grpId="1"/>
      <p:bldP spid="51" grpId="0" animBg="1"/>
      <p:bldP spid="51" grpId="1" animBg="1"/>
      <p:bldP spid="8" grpId="0"/>
      <p:bldP spid="8" grpId="1"/>
      <p:bldP spid="54" grpId="0"/>
      <p:bldP spid="57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3" grpId="0" animBg="1"/>
      <p:bldP spid="3" grpId="1" animBg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798035" y="457200"/>
            <a:ext cx="5821965" cy="838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SDDR - secure </a:t>
            </a:r>
            <a:r>
              <a:rPr lang="en-US" sz="4000">
                <a:solidFill>
                  <a:schemeClr val="bg1"/>
                </a:solidFill>
              </a:rPr>
              <a:t>e</a:t>
            </a:r>
            <a:r>
              <a:rPr lang="en-US" sz="4000" smtClean="0">
                <a:solidFill>
                  <a:schemeClr val="bg1"/>
                </a:solidFill>
              </a:rPr>
              <a:t>ncounters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1" y="3189365"/>
            <a:ext cx="372499" cy="59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05" y="3172684"/>
            <a:ext cx="401390" cy="643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 t="27337" r="10100" b="29228"/>
          <a:stretch/>
        </p:blipFill>
        <p:spPr>
          <a:xfrm>
            <a:off x="1645635" y="3130558"/>
            <a:ext cx="411765" cy="754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 t="27337" r="10100" b="29228"/>
          <a:stretch/>
        </p:blipFill>
        <p:spPr>
          <a:xfrm flipH="1">
            <a:off x="7162888" y="3155884"/>
            <a:ext cx="380912" cy="715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5" y="3524970"/>
            <a:ext cx="432681" cy="581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52" y="3507872"/>
            <a:ext cx="457116" cy="5989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86000" y="3652373"/>
            <a:ext cx="4705299" cy="0"/>
          </a:xfrm>
          <a:prstGeom prst="line">
            <a:avLst/>
          </a:prstGeom>
          <a:ln w="50800">
            <a:solidFill>
              <a:srgbClr val="0070C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3066740"/>
            <a:ext cx="533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Cryptographic handshake over Bluetooth</a:t>
            </a:r>
            <a:endParaRPr lang="en-US" sz="24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-1823" r="22121" b="33512"/>
          <a:stretch/>
        </p:blipFill>
        <p:spPr>
          <a:xfrm>
            <a:off x="1235317" y="3299885"/>
            <a:ext cx="407342" cy="450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-1823" r="22121" b="33512"/>
          <a:stretch/>
        </p:blipFill>
        <p:spPr>
          <a:xfrm>
            <a:off x="7564958" y="3316606"/>
            <a:ext cx="407342" cy="450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A69-3935-4ADE-93B3-4B533F7BFEC2}" type="slidenum">
              <a:rPr lang="en-US" smtClean="0"/>
              <a:t>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3805535"/>
            <a:ext cx="605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smtClean="0"/>
              <a:t>Produces a </a:t>
            </a:r>
            <a:r>
              <a:rPr lang="en-US" sz="2400" b="1" smtClean="0">
                <a:solidFill>
                  <a:srgbClr val="FF0000"/>
                </a:solidFill>
              </a:rPr>
              <a:t>shared-key</a:t>
            </a:r>
            <a:r>
              <a:rPr lang="en-US" sz="2400" smtClean="0"/>
              <a:t> for each encounter</a:t>
            </a:r>
            <a:endParaRPr lang="en-US" sz="2400"/>
          </a:p>
        </p:txBody>
      </p:sp>
      <p:sp>
        <p:nvSpPr>
          <p:cNvPr id="19" name="Cloud 18"/>
          <p:cNvSpPr/>
          <p:nvPr/>
        </p:nvSpPr>
        <p:spPr>
          <a:xfrm>
            <a:off x="5041147" y="2074828"/>
            <a:ext cx="958600" cy="50500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49535" cy="449535"/>
          </a:xfrm>
          <a:prstGeom prst="rect">
            <a:avLst/>
          </a:prstGeom>
        </p:spPr>
      </p:pic>
      <p:pic>
        <p:nvPicPr>
          <p:cNvPr id="21" name="Content Placeholder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40" y="2150941"/>
            <a:ext cx="353628" cy="35504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1905000" y="2475131"/>
            <a:ext cx="1295400" cy="335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53200" y="2608726"/>
            <a:ext cx="990600" cy="2020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81231" y="2124631"/>
            <a:ext cx="507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or</a:t>
            </a:r>
            <a:endParaRPr lang="en-US" sz="2200"/>
          </a:p>
        </p:txBody>
      </p:sp>
      <p:sp>
        <p:nvSpPr>
          <p:cNvPr id="30" name="TextBox 29"/>
          <p:cNvSpPr txBox="1"/>
          <p:nvPr/>
        </p:nvSpPr>
        <p:spPr>
          <a:xfrm>
            <a:off x="304800" y="1828800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Encrypted with </a:t>
            </a:r>
            <a:r>
              <a:rPr lang="en-US" b="1" smtClean="0">
                <a:solidFill>
                  <a:srgbClr val="FF0000"/>
                </a:solidFill>
              </a:rPr>
              <a:t>shared-key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-1823" r="22121" b="33512"/>
          <a:stretch/>
        </p:blipFill>
        <p:spPr>
          <a:xfrm>
            <a:off x="3668233" y="1907019"/>
            <a:ext cx="685800" cy="757907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228601" y="4813885"/>
            <a:ext cx="2362201" cy="80580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600" y="4960203"/>
            <a:ext cx="2362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Secure discovery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49205" y="4818350"/>
            <a:ext cx="2794148" cy="8013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95600" y="4836424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Selectively reveal identifiable info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21252" y="4813885"/>
            <a:ext cx="2794148" cy="8013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067647" y="4970836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bg1"/>
                </a:solidFill>
              </a:rPr>
              <a:t>Power efficiency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6602" y="2006847"/>
            <a:ext cx="3124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/>
              <a:t>Untrusted channel</a:t>
            </a:r>
            <a:endParaRPr lang="en-US" sz="2200"/>
          </a:p>
        </p:txBody>
      </p:sp>
      <p:sp>
        <p:nvSpPr>
          <p:cNvPr id="48" name="Rounded Rectangle 47"/>
          <p:cNvSpPr/>
          <p:nvPr/>
        </p:nvSpPr>
        <p:spPr>
          <a:xfrm>
            <a:off x="3276602" y="1600200"/>
            <a:ext cx="3124198" cy="1313474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/>
          <p:cNvSpPr/>
          <p:nvPr/>
        </p:nvSpPr>
        <p:spPr>
          <a:xfrm rot="16200000">
            <a:off x="2660719" y="4711569"/>
            <a:ext cx="289895" cy="2258533"/>
          </a:xfrm>
          <a:prstGeom prst="leftBrace">
            <a:avLst>
              <a:gd name="adj1" fmla="val 8333"/>
              <a:gd name="adj2" fmla="val 48006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19200" y="598578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Prevents tracking via Bluetooth </a:t>
            </a:r>
            <a:endParaRPr lang="en-US" sz="2200"/>
          </a:p>
        </p:txBody>
      </p:sp>
      <p:sp>
        <p:nvSpPr>
          <p:cNvPr id="3" name="TextBox 2"/>
          <p:cNvSpPr txBox="1"/>
          <p:nvPr/>
        </p:nvSpPr>
        <p:spPr>
          <a:xfrm>
            <a:off x="2461940" y="5673804"/>
            <a:ext cx="40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/>
              <a:t>Identify ‘friends’ while remaining anonymous to all others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024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/>
      <p:bldP spid="27" grpId="1"/>
      <p:bldP spid="30" grpId="0"/>
      <p:bldP spid="30" grpId="1"/>
      <p:bldP spid="37" grpId="0" animBg="1"/>
      <p:bldP spid="38" grpId="0"/>
      <p:bldP spid="39" grpId="0" animBg="1"/>
      <p:bldP spid="40" grpId="0"/>
      <p:bldP spid="41" grpId="0" animBg="1"/>
      <p:bldP spid="42" grpId="0"/>
      <p:bldP spid="47" grpId="0"/>
      <p:bldP spid="47" grpId="1"/>
      <p:bldP spid="47" grpId="2"/>
      <p:bldP spid="48" grpId="0" animBg="1"/>
      <p:bldP spid="48" grpId="1" animBg="1"/>
      <p:bldP spid="49" grpId="0" animBg="1"/>
      <p:bldP spid="50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10119</TotalTime>
  <Words>834</Words>
  <Application>Microsoft Office PowerPoint</Application>
  <PresentationFormat>On-screen Show (4:3)</PresentationFormat>
  <Paragraphs>281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EnCore: Private, Context-based Communication for Mobile Social Apps</vt:lpstr>
      <vt:lpstr>Mobile social apps</vt:lpstr>
      <vt:lpstr>PowerPoint Presentation</vt:lpstr>
      <vt:lpstr>PowerPoint Presentation</vt:lpstr>
      <vt:lpstr>PowerPoint Presentation</vt:lpstr>
      <vt:lpstr>PowerPoint Presentation</vt:lpstr>
      <vt:lpstr>Implementing mobile social apps</vt:lpstr>
      <vt:lpstr>Requirements</vt:lpstr>
      <vt:lpstr>SDDR - secure encounters</vt:lpstr>
      <vt:lpstr>Requirements</vt:lpstr>
      <vt:lpstr>PowerPoint Presentation</vt:lpstr>
      <vt:lpstr>PowerPoint Presentation</vt:lpstr>
      <vt:lpstr>Requirements</vt:lpstr>
      <vt:lpstr>Secure communication within ‘Events’</vt:lpstr>
      <vt:lpstr>Requirements</vt:lpstr>
      <vt:lpstr>Evaluation – live deployments</vt:lpstr>
      <vt:lpstr>Usage</vt:lpstr>
      <vt:lpstr>Usage</vt:lpstr>
      <vt:lpstr>User feedback</vt:lpstr>
      <vt:lpstr>Conclusion</vt:lpstr>
      <vt:lpstr>Backup slides</vt:lpstr>
      <vt:lpstr>Sharing over individual encounters</vt:lpstr>
      <vt:lpstr>SDDR is optimized for power efficiency</vt:lpstr>
    </vt:vector>
  </TitlesOfParts>
  <Company>MPI for Software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MobiSys talk</dc:title>
  <dc:creator>IST</dc:creator>
  <cp:lastModifiedBy>IST</cp:lastModifiedBy>
  <cp:revision>1211</cp:revision>
  <cp:lastPrinted>2014-06-13T10:26:10Z</cp:lastPrinted>
  <dcterms:created xsi:type="dcterms:W3CDTF">2014-05-20T12:36:24Z</dcterms:created>
  <dcterms:modified xsi:type="dcterms:W3CDTF">2014-06-25T12:03:45Z</dcterms:modified>
</cp:coreProperties>
</file>